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383" r:id="rId2"/>
    <p:sldId id="256" r:id="rId3"/>
    <p:sldId id="276" r:id="rId4"/>
    <p:sldId id="441" r:id="rId5"/>
    <p:sldId id="278" r:id="rId6"/>
    <p:sldId id="384" r:id="rId7"/>
    <p:sldId id="280" r:id="rId8"/>
    <p:sldId id="281" r:id="rId9"/>
    <p:sldId id="282" r:id="rId10"/>
    <p:sldId id="283" r:id="rId11"/>
    <p:sldId id="284" r:id="rId12"/>
    <p:sldId id="285" r:id="rId13"/>
    <p:sldId id="299" r:id="rId14"/>
    <p:sldId id="330" r:id="rId15"/>
    <p:sldId id="331" r:id="rId16"/>
    <p:sldId id="332" r:id="rId17"/>
    <p:sldId id="334" r:id="rId18"/>
    <p:sldId id="303" r:id="rId19"/>
    <p:sldId id="290" r:id="rId20"/>
    <p:sldId id="291" r:id="rId21"/>
    <p:sldId id="359" r:id="rId22"/>
    <p:sldId id="360" r:id="rId23"/>
    <p:sldId id="361" r:id="rId24"/>
    <p:sldId id="362" r:id="rId25"/>
    <p:sldId id="363" r:id="rId26"/>
    <p:sldId id="364" r:id="rId27"/>
    <p:sldId id="295" r:id="rId28"/>
    <p:sldId id="365" r:id="rId29"/>
    <p:sldId id="297" r:id="rId30"/>
    <p:sldId id="324" r:id="rId31"/>
    <p:sldId id="424" r:id="rId32"/>
    <p:sldId id="381" r:id="rId33"/>
    <p:sldId id="382" r:id="rId34"/>
    <p:sldId id="425" r:id="rId35"/>
    <p:sldId id="385" r:id="rId36"/>
    <p:sldId id="386" r:id="rId37"/>
    <p:sldId id="387" r:id="rId38"/>
    <p:sldId id="388" r:id="rId39"/>
    <p:sldId id="326" r:id="rId40"/>
    <p:sldId id="391" r:id="rId41"/>
    <p:sldId id="325" r:id="rId42"/>
    <p:sldId id="313" r:id="rId43"/>
    <p:sldId id="327" r:id="rId44"/>
    <p:sldId id="315" r:id="rId45"/>
    <p:sldId id="392" r:id="rId46"/>
    <p:sldId id="393" r:id="rId47"/>
    <p:sldId id="394" r:id="rId48"/>
    <p:sldId id="318" r:id="rId49"/>
    <p:sldId id="395" r:id="rId50"/>
    <p:sldId id="396" r:id="rId51"/>
    <p:sldId id="400" r:id="rId52"/>
    <p:sldId id="401" r:id="rId53"/>
    <p:sldId id="402" r:id="rId54"/>
    <p:sldId id="403" r:id="rId55"/>
    <p:sldId id="404" r:id="rId56"/>
    <p:sldId id="405" r:id="rId57"/>
    <p:sldId id="406" r:id="rId58"/>
    <p:sldId id="407" r:id="rId59"/>
    <p:sldId id="351" r:id="rId60"/>
    <p:sldId id="428" r:id="rId61"/>
    <p:sldId id="426" r:id="rId62"/>
    <p:sldId id="427" r:id="rId63"/>
    <p:sldId id="408" r:id="rId64"/>
    <p:sldId id="437" r:id="rId65"/>
    <p:sldId id="438" r:id="rId66"/>
    <p:sldId id="439" r:id="rId67"/>
    <p:sldId id="440" r:id="rId68"/>
    <p:sldId id="434" r:id="rId69"/>
    <p:sldId id="435" r:id="rId70"/>
    <p:sldId id="414" r:id="rId71"/>
    <p:sldId id="415" r:id="rId72"/>
    <p:sldId id="416" r:id="rId73"/>
    <p:sldId id="417" r:id="rId74"/>
    <p:sldId id="418" r:id="rId75"/>
    <p:sldId id="419" r:id="rId76"/>
    <p:sldId id="420" r:id="rId77"/>
    <p:sldId id="421" r:id="rId78"/>
    <p:sldId id="422" r:id="rId79"/>
    <p:sldId id="423" r:id="rId80"/>
    <p:sldId id="368" r:id="rId81"/>
    <p:sldId id="369" r:id="rId82"/>
    <p:sldId id="380" r:id="rId83"/>
    <p:sldId id="379" r:id="rId84"/>
    <p:sldId id="371" r:id="rId85"/>
    <p:sldId id="374" r:id="rId86"/>
    <p:sldId id="375" r:id="rId87"/>
    <p:sldId id="376" r:id="rId88"/>
    <p:sldId id="377" r:id="rId89"/>
    <p:sldId id="367"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DE1"/>
    <a:srgbClr val="4457FF"/>
    <a:srgbClr val="0067AC"/>
    <a:srgbClr val="7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75" d="100"/>
          <a:sy n="75" d="100"/>
        </p:scale>
        <p:origin x="-220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H:\Internship%20Data\Des%20Moines\Des%20Moines%20Data%20Sort%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rendline>
            <c:name>Trendline</c:name>
            <c:trendlineType val="linear"/>
            <c:dispRSqr val="0"/>
            <c:dispEq val="0"/>
          </c:trendline>
          <c:cat>
            <c:numRef>
              <c:f>'458694951886dat'!$H$282:$H$319</c:f>
              <c:numCache>
                <c:formatCode>General</c:formatCode>
                <c:ptCount val="3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numCache>
            </c:numRef>
          </c:cat>
          <c:val>
            <c:numRef>
              <c:f>'458694951886dat'!$I$282:$I$319</c:f>
              <c:numCache>
                <c:formatCode>General</c:formatCode>
                <c:ptCount val="38"/>
                <c:pt idx="0">
                  <c:v>0.498584</c:v>
                </c:pt>
                <c:pt idx="1">
                  <c:v>0.522345</c:v>
                </c:pt>
                <c:pt idx="2">
                  <c:v>0.49654</c:v>
                </c:pt>
                <c:pt idx="3">
                  <c:v>0.463809</c:v>
                </c:pt>
                <c:pt idx="4">
                  <c:v>0.567126</c:v>
                </c:pt>
                <c:pt idx="5">
                  <c:v>0.521066</c:v>
                </c:pt>
                <c:pt idx="6">
                  <c:v>0.593454</c:v>
                </c:pt>
                <c:pt idx="7">
                  <c:v>0.50808</c:v>
                </c:pt>
                <c:pt idx="8">
                  <c:v>0.570286</c:v>
                </c:pt>
                <c:pt idx="9">
                  <c:v>0.560989</c:v>
                </c:pt>
                <c:pt idx="10">
                  <c:v>0.422553</c:v>
                </c:pt>
                <c:pt idx="11">
                  <c:v>0.462245</c:v>
                </c:pt>
                <c:pt idx="12">
                  <c:v>0.541912</c:v>
                </c:pt>
                <c:pt idx="13">
                  <c:v>0.522571</c:v>
                </c:pt>
                <c:pt idx="14">
                  <c:v>0.522761</c:v>
                </c:pt>
                <c:pt idx="15">
                  <c:v>0.379247</c:v>
                </c:pt>
                <c:pt idx="16">
                  <c:v>0.543045</c:v>
                </c:pt>
                <c:pt idx="17">
                  <c:v>0.589523</c:v>
                </c:pt>
                <c:pt idx="18">
                  <c:v>0.535432</c:v>
                </c:pt>
                <c:pt idx="19">
                  <c:v>0.563971</c:v>
                </c:pt>
                <c:pt idx="20">
                  <c:v>0.647423</c:v>
                </c:pt>
                <c:pt idx="21">
                  <c:v>0.537826</c:v>
                </c:pt>
                <c:pt idx="22">
                  <c:v>0.479436</c:v>
                </c:pt>
                <c:pt idx="23">
                  <c:v>0.388752</c:v>
                </c:pt>
                <c:pt idx="24">
                  <c:v>0.395927</c:v>
                </c:pt>
                <c:pt idx="25">
                  <c:v>0.554675</c:v>
                </c:pt>
                <c:pt idx="26">
                  <c:v>0.534203</c:v>
                </c:pt>
                <c:pt idx="27">
                  <c:v>0.590783</c:v>
                </c:pt>
                <c:pt idx="28">
                  <c:v>0.522086</c:v>
                </c:pt>
                <c:pt idx="29">
                  <c:v>0.535094</c:v>
                </c:pt>
                <c:pt idx="30">
                  <c:v>0.502663</c:v>
                </c:pt>
                <c:pt idx="31">
                  <c:v>0.630024</c:v>
                </c:pt>
                <c:pt idx="32">
                  <c:v>0.528966</c:v>
                </c:pt>
                <c:pt idx="33">
                  <c:v>0.590009</c:v>
                </c:pt>
                <c:pt idx="34">
                  <c:v>0.579064</c:v>
                </c:pt>
                <c:pt idx="35">
                  <c:v>0.590589</c:v>
                </c:pt>
                <c:pt idx="36">
                  <c:v>0.627301</c:v>
                </c:pt>
                <c:pt idx="37">
                  <c:v>0.60554</c:v>
                </c:pt>
              </c:numCache>
            </c:numRef>
          </c:val>
          <c:smooth val="0"/>
        </c:ser>
        <c:dLbls>
          <c:showLegendKey val="0"/>
          <c:showVal val="0"/>
          <c:showCatName val="0"/>
          <c:showSerName val="0"/>
          <c:showPercent val="0"/>
          <c:showBubbleSize val="0"/>
        </c:dLbls>
        <c:marker val="1"/>
        <c:smooth val="0"/>
        <c:axId val="573416264"/>
        <c:axId val="573421688"/>
      </c:lineChart>
      <c:catAx>
        <c:axId val="573416264"/>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573421688"/>
        <c:crosses val="autoZero"/>
        <c:auto val="1"/>
        <c:lblAlgn val="ctr"/>
        <c:lblOffset val="100"/>
        <c:noMultiLvlLbl val="0"/>
      </c:catAx>
      <c:valAx>
        <c:axId val="573421688"/>
        <c:scaling>
          <c:orientation val="minMax"/>
          <c:max val="1.0"/>
          <c:min val="0.0"/>
        </c:scaling>
        <c:delete val="0"/>
        <c:axPos val="l"/>
        <c:majorGridlines/>
        <c:title>
          <c:tx>
            <c:rich>
              <a:bodyPr rot="-5400000" vert="horz"/>
              <a:lstStyle/>
              <a:p>
                <a:pPr>
                  <a:defRPr/>
                </a:pPr>
                <a:r>
                  <a:rPr lang="en-US"/>
                  <a:t>Cloud Cover</a:t>
                </a:r>
              </a:p>
            </c:rich>
          </c:tx>
          <c:layout/>
          <c:overlay val="0"/>
        </c:title>
        <c:numFmt formatCode="General" sourceLinked="1"/>
        <c:majorTickMark val="out"/>
        <c:minorTickMark val="none"/>
        <c:tickLblPos val="nextTo"/>
        <c:crossAx val="573416264"/>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image" Target="../media/image44.png"/><Relationship Id="rId2"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image" Target="../media/image44.png"/><Relationship Id="rId2"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9/13/11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extLst>
      <p:ext uri="{BB962C8B-B14F-4D97-AF65-F5344CB8AC3E}">
        <p14:creationId xmlns:p14="http://schemas.microsoft.com/office/powerpoint/2010/main" val="428085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21</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23</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26</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28</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29</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45</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46</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49</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50</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83</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84</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3</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6B93F851-C4DF-D542-8B9E-2FA47E9A01AC}" type="slidenum">
              <a:rPr lang="en-US">
                <a:latin typeface="Calibri" pitchFamily="29" charset="0"/>
                <a:ea typeface="ＭＳ Ｐゴシック" pitchFamily="29" charset="-128"/>
                <a:cs typeface="ＭＳ Ｐゴシック" pitchFamily="29" charset="-128"/>
              </a:rPr>
              <a:pPr/>
              <a:t>8</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11</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12</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9/13/11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9/13/11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9/13/11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9/13/11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9/13/11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9/13/11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9/13/11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9/13/11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9/13/11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p:blipFill>
          <a:blip r:embed="rId2"/>
          <a:stretch>
            <a:fillRect/>
          </a:stretch>
        </p:blipFill>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9/13/11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3"/>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9/13/11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9/13/11</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oleObject" Target="../embeddings/oleObject1.bin"/><Relationship Id="rId7" Type="http://schemas.openxmlformats.org/officeDocument/2006/relationships/image" Target="../media/image13.png"/><Relationship Id="rId8" Type="http://schemas.openxmlformats.org/officeDocument/2006/relationships/oleObject" Target="../embeddings/oleObject2.bin"/><Relationship Id="rId9"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3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 Id="rId3"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6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6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6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gstakle@iastate.edu" TargetMode="External"/><Relationship Id="rId4" Type="http://schemas.openxmlformats.org/officeDocument/2006/relationships/hyperlink" Target="http://rcmlab.agron.iastate.edu/" TargetMode="External"/><Relationship Id="rId5" Type="http://schemas.openxmlformats.org/officeDocument/2006/relationships/hyperlink" Target="http://www.narccap.ucar.edu/" TargetMode="External"/><Relationship Id="rId6" Type="http://schemas.openxmlformats.org/officeDocument/2006/relationships/hyperlink" Target="http://climate.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mc:AlternateContent xmlns:mc="http://schemas.openxmlformats.org/markup-compatibility/2006">
              <mc:Choice xmlns:v="urn:schemas-microsoft-com:vml" Requires="v">
                <p:oleObj spid="_x0000_s56346" name="Bitmap Image" r:id="rId6" imgW="4439270" imgH="2657846" progId="">
                  <p:embed/>
                </p:oleObj>
              </mc:Choice>
              <mc:Fallback>
                <p:oleObj name="Bitmap Image" r:id="rId6" imgW="4439270" imgH="2657846"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987769"/>
                        <a:ext cx="3155950" cy="1889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mc:AlternateContent xmlns:mc="http://schemas.openxmlformats.org/markup-compatibility/2006">
              <mc:Choice xmlns:v="urn:schemas-microsoft-com:vml" Requires="v">
                <p:oleObj spid="_x0000_s56347" name="Bitmap Image" r:id="rId8" imgW="3048426" imgH="800212" progId="">
                  <p:embed/>
                </p:oleObj>
              </mc:Choice>
              <mc:Fallback>
                <p:oleObj name="Bitmap Image" r:id="rId8" imgW="3048426" imgH="800212"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5600" y="4885511"/>
                        <a:ext cx="3048000" cy="800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193114"/>
            <a:ext cx="9144000" cy="1470025"/>
          </a:xfrm>
        </p:spPr>
        <p:txBody>
          <a:bodyPr>
            <a:noAutofit/>
          </a:bodyPr>
          <a:lstStyle/>
          <a:p>
            <a:r>
              <a:rPr lang="en-US" sz="3200" dirty="0" smtClean="0">
                <a:solidFill>
                  <a:schemeClr val="bg1"/>
                </a:solidFill>
                <a:latin typeface="Arial" pitchFamily="-112" charset="0"/>
              </a:rPr>
              <a:t>Global Environmental Change: </a:t>
            </a:r>
            <a:br>
              <a:rPr lang="en-US" sz="3200" dirty="0" smtClean="0">
                <a:solidFill>
                  <a:schemeClr val="bg1"/>
                </a:solidFill>
                <a:latin typeface="Arial" pitchFamily="-112" charset="0"/>
              </a:rPr>
            </a:br>
            <a:r>
              <a:rPr lang="en-US" sz="3200" dirty="0" smtClean="0">
                <a:solidFill>
                  <a:schemeClr val="bg1"/>
                </a:solidFill>
                <a:latin typeface="Times New Roman" pitchFamily="-112" charset="0"/>
              </a:rPr>
              <a:t> </a:t>
            </a:r>
            <a:r>
              <a:rPr lang="en-US" sz="3200" dirty="0" smtClean="0">
                <a:solidFill>
                  <a:schemeClr val="bg1"/>
                </a:solidFill>
                <a:latin typeface="Arial" pitchFamily="-112" charset="0"/>
              </a:rPr>
              <a:t>Technology and the Future of Planet Earth</a:t>
            </a:r>
            <a:endParaRPr lang="en-US" sz="3200" dirty="0">
              <a:solidFill>
                <a:schemeClr val="bg1"/>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4" name="TextBox 3"/>
          <p:cNvSpPr txBox="1"/>
          <p:nvPr/>
        </p:nvSpPr>
        <p:spPr>
          <a:xfrm>
            <a:off x="2861998" y="5534561"/>
            <a:ext cx="3005951" cy="1169551"/>
          </a:xfrm>
          <a:prstGeom prst="rect">
            <a:avLst/>
          </a:prstGeom>
          <a:noFill/>
        </p:spPr>
        <p:txBody>
          <a:bodyPr wrap="none" rtlCol="0">
            <a:spAutoFit/>
          </a:bodyPr>
          <a:lstStyle/>
          <a:p>
            <a:pPr algn="ctr"/>
            <a:r>
              <a:rPr lang="en-US" sz="1400" dirty="0" smtClean="0">
                <a:solidFill>
                  <a:srgbClr val="000090"/>
                </a:solidFill>
              </a:rPr>
              <a:t>Technology, Globalization, and Culture</a:t>
            </a:r>
          </a:p>
          <a:p>
            <a:pPr algn="ctr"/>
            <a:r>
              <a:rPr lang="en-US" sz="1400" dirty="0" smtClean="0">
                <a:solidFill>
                  <a:srgbClr val="000090"/>
                </a:solidFill>
              </a:rPr>
              <a:t>ME/WLC 484</a:t>
            </a:r>
          </a:p>
          <a:p>
            <a:pPr algn="ctr"/>
            <a:r>
              <a:rPr lang="en-US" sz="1400" dirty="0" smtClean="0">
                <a:solidFill>
                  <a:srgbClr val="000090"/>
                </a:solidFill>
              </a:rPr>
              <a:t>Ames Iowa</a:t>
            </a:r>
          </a:p>
          <a:p>
            <a:pPr algn="ctr"/>
            <a:r>
              <a:rPr lang="en-US" sz="1400" dirty="0" smtClean="0">
                <a:solidFill>
                  <a:srgbClr val="000090"/>
                </a:solidFill>
              </a:rPr>
              <a:t>13 September 2011</a:t>
            </a:r>
          </a:p>
          <a:p>
            <a:pPr algn="ctr"/>
            <a:endParaRPr lang="en-US" sz="1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716213" y="1946275"/>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2697163"/>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2085975" y="1668463"/>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960688" y="307657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5.4</a:t>
            </a:r>
            <a:r>
              <a:rPr lang="en-US" sz="1600" baseline="30000"/>
              <a:t>o</a:t>
            </a:r>
            <a:r>
              <a:rPr lang="en-US" sz="160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8400" y="4377531"/>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884902" y="3808352"/>
            <a:ext cx="1106997" cy="1588"/>
          </a:xfrm>
          <a:prstGeom prst="straightConnector1">
            <a:avLst/>
          </a:prstGeom>
          <a:noFill/>
          <a:ln w="57150">
            <a:solidFill>
              <a:schemeClr val="bg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 Soil temps.tiff"/>
          <p:cNvPicPr>
            <a:picLocks noChangeAspect="1"/>
          </p:cNvPicPr>
          <p:nvPr/>
        </p:nvPicPr>
        <p:blipFill>
          <a:blip r:embed="rId2"/>
          <a:stretch>
            <a:fillRect/>
          </a:stretch>
        </p:blipFill>
        <p:spPr>
          <a:xfrm>
            <a:off x="361950" y="1608667"/>
            <a:ext cx="8420100" cy="4826000"/>
          </a:xfrm>
          <a:prstGeom prst="rect">
            <a:avLst/>
          </a:prstGeom>
        </p:spPr>
      </p:pic>
      <p:sp>
        <p:nvSpPr>
          <p:cNvPr id="2" name="TextBox 1"/>
          <p:cNvSpPr txBox="1"/>
          <p:nvPr/>
        </p:nvSpPr>
        <p:spPr>
          <a:xfrm>
            <a:off x="0" y="1185332"/>
            <a:ext cx="9143999" cy="461665"/>
          </a:xfrm>
          <a:prstGeom prst="rect">
            <a:avLst/>
          </a:prstGeom>
          <a:noFill/>
        </p:spPr>
        <p:txBody>
          <a:bodyPr wrap="square" rtlCol="0">
            <a:spAutoFit/>
          </a:bodyPr>
          <a:lstStyle/>
          <a:p>
            <a:pPr algn="ctr"/>
            <a:r>
              <a:rPr lang="en-US" sz="2400" b="1" dirty="0" smtClean="0"/>
              <a:t>First Date Iowa’s Average Fall 4-inch </a:t>
            </a:r>
            <a:r>
              <a:rPr lang="en-US" sz="2400" b="1" dirty="0"/>
              <a:t>S</a:t>
            </a:r>
            <a:r>
              <a:rPr lang="en-US" sz="2400" b="1" dirty="0" smtClean="0"/>
              <a:t>oil Temperature </a:t>
            </a:r>
            <a:r>
              <a:rPr lang="en-US" sz="2400" b="1" dirty="0"/>
              <a:t>W</a:t>
            </a:r>
            <a:r>
              <a:rPr lang="en-US" sz="2400" b="1" dirty="0" smtClean="0"/>
              <a:t>as </a:t>
            </a:r>
            <a:r>
              <a:rPr lang="en-US" sz="2400" b="1" dirty="0"/>
              <a:t>B</a:t>
            </a:r>
            <a:r>
              <a:rPr lang="en-US" sz="2400" b="1" dirty="0" smtClean="0"/>
              <a:t>elow 50</a:t>
            </a:r>
            <a:r>
              <a:rPr lang="en-US" sz="2400" b="1" baseline="30000" dirty="0" smtClean="0"/>
              <a:t>o</a:t>
            </a:r>
            <a:r>
              <a:rPr lang="en-US" sz="2400" b="1" dirty="0" smtClean="0"/>
              <a:t>F</a:t>
            </a:r>
            <a:endParaRPr lang="en-US" sz="2400" b="1" dirty="0"/>
          </a:p>
        </p:txBody>
      </p:sp>
      <p:sp>
        <p:nvSpPr>
          <p:cNvPr id="3" name="TextBox 2"/>
          <p:cNvSpPr txBox="1"/>
          <p:nvPr/>
        </p:nvSpPr>
        <p:spPr>
          <a:xfrm>
            <a:off x="5525589" y="6462468"/>
            <a:ext cx="3478424" cy="369332"/>
          </a:xfrm>
          <a:prstGeom prst="rect">
            <a:avLst/>
          </a:prstGeom>
          <a:noFill/>
        </p:spPr>
        <p:txBody>
          <a:bodyPr wrap="none" rtlCol="0">
            <a:spAutoFit/>
          </a:bodyPr>
          <a:lstStyle/>
          <a:p>
            <a:r>
              <a:rPr lang="en-US" dirty="0" smtClean="0"/>
              <a:t>Iowa </a:t>
            </a:r>
            <a:r>
              <a:rPr lang="en-US" dirty="0"/>
              <a:t>Environmental </a:t>
            </a:r>
            <a:r>
              <a:rPr lang="en-US" dirty="0" err="1"/>
              <a:t>Mesonet</a:t>
            </a:r>
            <a:r>
              <a:rPr lang="en-US" dirty="0"/>
              <a:t> </a:t>
            </a:r>
            <a:r>
              <a:rPr lang="en-US" dirty="0" smtClean="0"/>
              <a:t>2010 </a:t>
            </a:r>
            <a:endParaRPr lang="en-US" dirty="0"/>
          </a:p>
        </p:txBody>
      </p:sp>
    </p:spTree>
    <p:extLst>
      <p:ext uri="{BB962C8B-B14F-4D97-AF65-F5344CB8AC3E}">
        <p14:creationId xmlns:p14="http://schemas.microsoft.com/office/powerpoint/2010/main" val="42079550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extLst>
      <p:ext uri="{BB962C8B-B14F-4D97-AF65-F5344CB8AC3E}">
        <p14:creationId xmlns:p14="http://schemas.microsoft.com/office/powerpoint/2010/main" val="18040773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tewideExtremeHeat2010.gif"/>
          <p:cNvPicPr>
            <a:picLocks noGrp="1" noChangeAspect="1"/>
          </p:cNvPicPr>
          <p:nvPr>
            <p:ph idx="1"/>
          </p:nvPr>
        </p:nvPicPr>
        <p:blipFill>
          <a:blip r:embed="rId2">
            <a:extLst>
              <a:ext uri="{28A0092B-C50C-407E-A947-70E740481C1C}">
                <a14:useLocalDpi xmlns:a14="http://schemas.microsoft.com/office/drawing/2010/main" val="0"/>
              </a:ext>
            </a:extLst>
          </a:blip>
          <a:srcRect t="2501" b="2501"/>
          <a:stretch>
            <a:fillRect/>
          </a:stretch>
        </p:blipFill>
        <p:spPr>
          <a:xfrm>
            <a:off x="5360" y="2071919"/>
            <a:ext cx="9138640" cy="4809067"/>
          </a:xfrm>
        </p:spPr>
      </p:pic>
      <p:sp>
        <p:nvSpPr>
          <p:cNvPr id="5" name="TextBox 3"/>
          <p:cNvSpPr txBox="1">
            <a:spLocks noChangeArrowheads="1"/>
          </p:cNvSpPr>
          <p:nvPr/>
        </p:nvSpPr>
        <p:spPr bwMode="auto">
          <a:xfrm>
            <a:off x="1524000" y="393326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
        <p:nvSpPr>
          <p:cNvPr id="6" name="TextBox 2"/>
          <p:cNvSpPr txBox="1">
            <a:spLocks noChangeArrowheads="1"/>
          </p:cNvSpPr>
          <p:nvPr/>
        </p:nvSpPr>
        <p:spPr bwMode="auto">
          <a:xfrm>
            <a:off x="1524000" y="11207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rgbClr val="3C4DE1"/>
                </a:solidFill>
                <a:ea typeface="Arial" pitchFamily="-112" charset="0"/>
                <a:cs typeface="Arial" pitchFamily="-112" charset="0"/>
              </a:rPr>
              <a:t>Des Moines Airport Data</a:t>
            </a:r>
          </a:p>
        </p:txBody>
      </p:sp>
      <p:sp>
        <p:nvSpPr>
          <p:cNvPr id="7" name="TextBox 3"/>
          <p:cNvSpPr txBox="1">
            <a:spLocks noChangeArrowheads="1"/>
          </p:cNvSpPr>
          <p:nvPr/>
        </p:nvSpPr>
        <p:spPr bwMode="auto">
          <a:xfrm>
            <a:off x="20955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 name="TextBox 4"/>
          <p:cNvSpPr txBox="1">
            <a:spLocks noChangeArrowheads="1"/>
          </p:cNvSpPr>
          <p:nvPr/>
        </p:nvSpPr>
        <p:spPr bwMode="auto">
          <a:xfrm>
            <a:off x="3873500" y="3415121"/>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9" name="Left Brace 9"/>
          <p:cNvSpPr>
            <a:spLocks/>
          </p:cNvSpPr>
          <p:nvPr/>
        </p:nvSpPr>
        <p:spPr bwMode="auto">
          <a:xfrm rot="5400000">
            <a:off x="6324600" y="3222494"/>
            <a:ext cx="762000" cy="41656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0" name="TextBox 11"/>
          <p:cNvSpPr txBox="1">
            <a:spLocks noChangeArrowheads="1"/>
          </p:cNvSpPr>
          <p:nvPr/>
        </p:nvSpPr>
        <p:spPr bwMode="auto">
          <a:xfrm>
            <a:off x="4847167" y="4288302"/>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Tree>
    <p:extLst>
      <p:ext uri="{BB962C8B-B14F-4D97-AF65-F5344CB8AC3E}">
        <p14:creationId xmlns:p14="http://schemas.microsoft.com/office/powerpoint/2010/main" val="42838466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1062"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1063"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1064"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106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46014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Object 2"/>
          <p:cNvGraphicFramePr>
            <a:graphicFrameLocks noChangeAspect="1"/>
          </p:cNvGraphicFramePr>
          <p:nvPr/>
        </p:nvGraphicFramePr>
        <p:xfrm>
          <a:off x="-1" y="1295400"/>
          <a:ext cx="4664535" cy="2418648"/>
        </p:xfrm>
        <a:graphic>
          <a:graphicData uri="http://schemas.openxmlformats.org/presentationml/2006/ole">
            <mc:AlternateContent xmlns:mc="http://schemas.openxmlformats.org/markup-compatibility/2006">
              <mc:Choice xmlns:v="urn:schemas-microsoft-com:vml" Requires="v">
                <p:oleObj spid="_x0000_s57382" name="Document" r:id="rId3" imgW="2743200" imgH="1422400" progId="Word.Document.12">
                  <p:link updateAutomatic="1"/>
                </p:oleObj>
              </mc:Choice>
              <mc:Fallback>
                <p:oleObj name="Document" r:id="rId3" imgW="2743200" imgH="14224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95400"/>
                        <a:ext cx="4664535"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3" name="Object 3"/>
          <p:cNvGraphicFramePr>
            <a:graphicFrameLocks noChangeAspect="1"/>
          </p:cNvGraphicFramePr>
          <p:nvPr/>
        </p:nvGraphicFramePr>
        <p:xfrm>
          <a:off x="4812001" y="1295400"/>
          <a:ext cx="4331999" cy="2418648"/>
        </p:xfrm>
        <a:graphic>
          <a:graphicData uri="http://schemas.openxmlformats.org/presentationml/2006/ole">
            <mc:AlternateContent xmlns:mc="http://schemas.openxmlformats.org/markup-compatibility/2006">
              <mc:Choice xmlns:v="urn:schemas-microsoft-com:vml" Requires="v">
                <p:oleObj spid="_x0000_s57383" name="Document" r:id="rId3" imgW="2743200" imgH="1447800" progId="Word.Document.12">
                  <p:link updateAutomatic="1"/>
                </p:oleObj>
              </mc:Choice>
              <mc:Fallback>
                <p:oleObj name="Document" r:id="rId3" imgW="27432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001" y="1295400"/>
                        <a:ext cx="4331999" cy="241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4" name="Object 4"/>
          <p:cNvGraphicFramePr>
            <a:graphicFrameLocks noChangeAspect="1"/>
          </p:cNvGraphicFramePr>
          <p:nvPr/>
        </p:nvGraphicFramePr>
        <p:xfrm>
          <a:off x="12699" y="4080933"/>
          <a:ext cx="4659124" cy="2470420"/>
        </p:xfrm>
        <a:graphic>
          <a:graphicData uri="http://schemas.openxmlformats.org/presentationml/2006/ole">
            <mc:AlternateContent xmlns:mc="http://schemas.openxmlformats.org/markup-compatibility/2006">
              <mc:Choice xmlns:v="urn:schemas-microsoft-com:vml" Requires="v">
                <p:oleObj spid="_x0000_s57384"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9" y="4080933"/>
                        <a:ext cx="4659124"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76485" name="Object 5"/>
          <p:cNvGraphicFramePr>
            <a:graphicFrameLocks noChangeAspect="1"/>
          </p:cNvGraphicFramePr>
          <p:nvPr/>
        </p:nvGraphicFramePr>
        <p:xfrm>
          <a:off x="4824701" y="4080933"/>
          <a:ext cx="4319299" cy="2470420"/>
        </p:xfrm>
        <a:graphic>
          <a:graphicData uri="http://schemas.openxmlformats.org/presentationml/2006/ole">
            <mc:AlternateContent xmlns:mc="http://schemas.openxmlformats.org/markup-compatibility/2006">
              <mc:Choice xmlns:v="urn:schemas-microsoft-com:vml" Requires="v">
                <p:oleObj spid="_x0000_s57385" name="Document" r:id="rId3" imgW="2730500" imgH="1447800" progId="Word.Document.12">
                  <p:link updateAutomatic="1"/>
                </p:oleObj>
              </mc:Choice>
              <mc:Fallback>
                <p:oleObj name="Document" r:id="rId3" imgW="2730500" imgH="14478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4701" y="4080933"/>
                        <a:ext cx="4319299" cy="247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Oval 5"/>
          <p:cNvSpPr/>
          <p:nvPr/>
        </p:nvSpPr>
        <p:spPr>
          <a:xfrm>
            <a:off x="4824700" y="3714047"/>
            <a:ext cx="4319300" cy="2837306"/>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3541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261268"/>
            <a:ext cx="8737600" cy="593195"/>
          </a:xfrm>
        </p:spPr>
        <p:txBody>
          <a:bodyPr>
            <a:normAutofit fontScale="90000"/>
          </a:bodyPr>
          <a:lstStyle/>
          <a:p>
            <a:pPr algn="ctr"/>
            <a:r>
              <a:rPr lang="en-US" dirty="0" smtClean="0"/>
              <a:t>Summer (</a:t>
            </a:r>
            <a:r>
              <a:rPr lang="en-US" dirty="0"/>
              <a:t>JJA) Cloud </a:t>
            </a:r>
            <a:r>
              <a:rPr lang="en-US" dirty="0" smtClean="0"/>
              <a:t>Cover, Des Moines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411117"/>
              </p:ext>
            </p:extLst>
          </p:nvPr>
        </p:nvGraphicFramePr>
        <p:xfrm>
          <a:off x="457200" y="2210329"/>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74745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Outline</a:t>
            </a:r>
            <a:endParaRPr lang="en-US" sz="4400" dirty="0"/>
          </a:p>
        </p:txBody>
      </p:sp>
      <p:sp>
        <p:nvSpPr>
          <p:cNvPr id="3" name="Content Placeholder 2"/>
          <p:cNvSpPr>
            <a:spLocks noGrp="1"/>
          </p:cNvSpPr>
          <p:nvPr>
            <p:ph idx="1"/>
          </p:nvPr>
        </p:nvSpPr>
        <p:spPr/>
        <p:txBody>
          <a:bodyPr>
            <a:noAutofit/>
          </a:bodyPr>
          <a:lstStyle/>
          <a:p>
            <a:pPr marL="457200" indent="-457200">
              <a:buFont typeface="Arial"/>
              <a:buChar char="•"/>
            </a:pPr>
            <a:r>
              <a:rPr lang="en-US" sz="3200" dirty="0" smtClean="0">
                <a:solidFill>
                  <a:srgbClr val="708F24"/>
                </a:solidFill>
              </a:rPr>
              <a:t>Scientific evidence for global climate change</a:t>
            </a:r>
          </a:p>
          <a:p>
            <a:pPr marL="457200" indent="-457200">
              <a:buFont typeface="Arial"/>
              <a:buChar char="•"/>
            </a:pPr>
            <a:r>
              <a:rPr lang="en-US" sz="3200" dirty="0" smtClean="0">
                <a:solidFill>
                  <a:srgbClr val="708F24"/>
                </a:solidFill>
              </a:rPr>
              <a:t>Changes in Iowa</a:t>
            </a:r>
          </a:p>
          <a:p>
            <a:pPr marL="457200" indent="-457200">
              <a:buFont typeface="Arial"/>
              <a:buChar char="•"/>
            </a:pPr>
            <a:r>
              <a:rPr lang="en-US" sz="3200" dirty="0" smtClean="0">
                <a:solidFill>
                  <a:srgbClr val="708F24"/>
                </a:solidFill>
              </a:rPr>
              <a:t>Impacts of climate change on Iowa agriculture</a:t>
            </a:r>
          </a:p>
          <a:p>
            <a:pPr marL="457200" indent="-457200">
              <a:buFont typeface="Arial"/>
              <a:buChar char="•"/>
            </a:pPr>
            <a:r>
              <a:rPr lang="en-US" sz="3200" dirty="0" smtClean="0">
                <a:solidFill>
                  <a:srgbClr val="708F24"/>
                </a:solidFill>
              </a:rPr>
              <a:t>Alternative projections of climate futures</a:t>
            </a:r>
          </a:p>
          <a:p>
            <a:pPr marL="457200" indent="-457200">
              <a:buFont typeface="Arial"/>
              <a:buChar char="•"/>
            </a:pPr>
            <a:r>
              <a:rPr lang="en-US" sz="3200" dirty="0" smtClean="0">
                <a:solidFill>
                  <a:srgbClr val="708F24"/>
                </a:solidFill>
              </a:rPr>
              <a:t>The need for long-term mitigation that starts now</a:t>
            </a:r>
            <a:endParaRPr lang="en-US" sz="3200" dirty="0">
              <a:solidFill>
                <a:srgbClr val="708F24"/>
              </a:solidFill>
            </a:endParaRPr>
          </a:p>
        </p:txBody>
      </p:sp>
    </p:spTree>
    <p:extLst>
      <p:ext uri="{BB962C8B-B14F-4D97-AF65-F5344CB8AC3E}">
        <p14:creationId xmlns:p14="http://schemas.microsoft.com/office/powerpoint/2010/main" val="52128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44829"/>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69051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30</a:t>
            </a:r>
            <a:r>
              <a:rPr lang="en-US" sz="1800" dirty="0" smtClean="0">
                <a:solidFill>
                  <a:srgbClr val="FF0000"/>
                </a:solidFill>
              </a:rPr>
              <a:t>.8”</a:t>
            </a:r>
            <a:endParaRPr lang="en-US" sz="1800" dirty="0">
              <a:solidFill>
                <a:srgbClr val="FF0000"/>
              </a:solidFill>
            </a:endParaRP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41569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10%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extLst>
      <p:ext uri="{BB962C8B-B14F-4D97-AF65-F5344CB8AC3E}">
        <p14:creationId xmlns:p14="http://schemas.microsoft.com/office/powerpoint/2010/main" val="2205721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181665410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extLst>
      <p:ext uri="{BB962C8B-B14F-4D97-AF65-F5344CB8AC3E}">
        <p14:creationId xmlns:p14="http://schemas.microsoft.com/office/powerpoint/2010/main" val="6329928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extLst>
      <p:ext uri="{BB962C8B-B14F-4D97-AF65-F5344CB8AC3E}">
        <p14:creationId xmlns:p14="http://schemas.microsoft.com/office/powerpoint/2010/main" val="15882170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Tree>
    <p:extLst>
      <p:ext uri="{BB962C8B-B14F-4D97-AF65-F5344CB8AC3E}">
        <p14:creationId xmlns:p14="http://schemas.microsoft.com/office/powerpoint/2010/main" val="27210038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2" name="TextBox 11"/>
          <p:cNvSpPr txBox="1"/>
          <p:nvPr/>
        </p:nvSpPr>
        <p:spPr>
          <a:xfrm>
            <a:off x="4677833" y="2198700"/>
            <a:ext cx="1274233" cy="369332"/>
          </a:xfrm>
          <a:prstGeom prst="rect">
            <a:avLst/>
          </a:prstGeom>
          <a:solidFill>
            <a:schemeClr val="bg1"/>
          </a:solidFill>
        </p:spPr>
        <p:txBody>
          <a:bodyPr wrap="square" rtlCol="0">
            <a:spAutoFit/>
          </a:bodyPr>
          <a:lstStyle/>
          <a:p>
            <a:r>
              <a:rPr lang="en-US" b="1" dirty="0" smtClean="0"/>
              <a:t>1.25 inches</a:t>
            </a:r>
            <a:endParaRPr lang="en-US" b="1" dirty="0"/>
          </a:p>
        </p:txBody>
      </p:sp>
      <p:sp>
        <p:nvSpPr>
          <p:cNvPr id="13"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5"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16"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9"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20"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Tree>
    <p:extLst>
      <p:ext uri="{BB962C8B-B14F-4D97-AF65-F5344CB8AC3E}">
        <p14:creationId xmlns:p14="http://schemas.microsoft.com/office/powerpoint/2010/main" val="36875954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Tree>
    <p:extLst>
      <p:ext uri="{BB962C8B-B14F-4D97-AF65-F5344CB8AC3E}">
        <p14:creationId xmlns:p14="http://schemas.microsoft.com/office/powerpoint/2010/main" val="17411924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Connector 2"/>
          <p:cNvCxnSpPr/>
          <p:nvPr/>
        </p:nvCxnSpPr>
        <p:spPr>
          <a:xfrm>
            <a:off x="1507067" y="20828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992284" y="49657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07067" y="49657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26667" y="2082800"/>
            <a:ext cx="711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876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2" name="Oval 1"/>
          <p:cNvSpPr/>
          <p:nvPr/>
        </p:nvSpPr>
        <p:spPr>
          <a:xfrm>
            <a:off x="1009651" y="1885925"/>
            <a:ext cx="508000"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95249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8" name="Oval 17"/>
          <p:cNvSpPr/>
          <p:nvPr/>
        </p:nvSpPr>
        <p:spPr>
          <a:xfrm>
            <a:off x="915750" y="4774852"/>
            <a:ext cx="608251"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031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9" name="Oval 18"/>
          <p:cNvSpPr/>
          <p:nvPr/>
        </p:nvSpPr>
        <p:spPr>
          <a:xfrm>
            <a:off x="5640917" y="1885925"/>
            <a:ext cx="334433"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0504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5454469" y="4768527"/>
            <a:ext cx="578032"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1755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sp>
        <p:nvSpPr>
          <p:cNvPr id="17" name="Oval 16"/>
          <p:cNvSpPr/>
          <p:nvPr/>
        </p:nvSpPr>
        <p:spPr>
          <a:xfrm>
            <a:off x="4824700" y="2116667"/>
            <a:ext cx="4319300" cy="1778000"/>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640917" y="1885925"/>
            <a:ext cx="334433" cy="23706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19486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399" y="4026775"/>
            <a:ext cx="3606801" cy="369332"/>
          </a:xfrm>
          <a:prstGeom prst="rect">
            <a:avLst/>
          </a:prstGeom>
          <a:noFill/>
        </p:spPr>
        <p:txBody>
          <a:bodyPr wrap="square" rtlCol="0">
            <a:spAutoFit/>
          </a:bodyPr>
          <a:lstStyle/>
          <a:p>
            <a:r>
              <a:rPr lang="en-US" b="1" dirty="0" smtClean="0">
                <a:solidFill>
                  <a:srgbClr val="FF0000"/>
                </a:solidFill>
              </a:rPr>
              <a:t>21.2 =&gt; 25.3 inches </a:t>
            </a:r>
            <a:r>
              <a:rPr lang="en-US" b="1" dirty="0" smtClean="0">
                <a:solidFill>
                  <a:srgbClr val="0067AC"/>
                </a:solidFill>
              </a:rPr>
              <a:t>(22% increase)</a:t>
            </a:r>
            <a:endParaRPr lang="en-US" b="1" dirty="0">
              <a:solidFill>
                <a:srgbClr val="0067AC"/>
              </a:solidFill>
            </a:endParaRPr>
          </a:p>
        </p:txBody>
      </p:sp>
      <p:sp>
        <p:nvSpPr>
          <p:cNvPr id="7" name="TextBox 6"/>
          <p:cNvSpPr txBox="1"/>
          <p:nvPr/>
        </p:nvSpPr>
        <p:spPr>
          <a:xfrm>
            <a:off x="5058066" y="4026775"/>
            <a:ext cx="3606801" cy="369332"/>
          </a:xfrm>
          <a:prstGeom prst="rect">
            <a:avLst/>
          </a:prstGeom>
          <a:noFill/>
        </p:spPr>
        <p:txBody>
          <a:bodyPr wrap="square" rtlCol="0">
            <a:spAutoFit/>
          </a:bodyPr>
          <a:lstStyle/>
          <a:p>
            <a:r>
              <a:rPr lang="en-US" b="1" dirty="0" smtClean="0">
                <a:solidFill>
                  <a:srgbClr val="FF0000"/>
                </a:solidFill>
              </a:rPr>
              <a:t>12.1 =&gt; 10.5 inches </a:t>
            </a:r>
            <a:r>
              <a:rPr lang="en-US" b="1" dirty="0" smtClean="0">
                <a:solidFill>
                  <a:srgbClr val="843400"/>
                </a:solidFill>
              </a:rPr>
              <a:t>(13% decrease)</a:t>
            </a:r>
            <a:endParaRPr lang="en-US" b="1" dirty="0">
              <a:solidFill>
                <a:srgbClr val="843400"/>
              </a:solidFill>
            </a:endParaRPr>
          </a:p>
        </p:txBody>
      </p:sp>
      <p:sp>
        <p:nvSpPr>
          <p:cNvPr id="8" name="TextBox 7"/>
          <p:cNvSpPr txBox="1"/>
          <p:nvPr/>
        </p:nvSpPr>
        <p:spPr>
          <a:xfrm>
            <a:off x="909400" y="1125696"/>
            <a:ext cx="7472600" cy="523220"/>
          </a:xfrm>
          <a:prstGeom prst="rect">
            <a:avLst/>
          </a:prstGeom>
          <a:noFill/>
        </p:spPr>
        <p:txBody>
          <a:bodyPr wrap="square" rtlCol="0">
            <a:spAutoFit/>
          </a:bodyPr>
          <a:lstStyle/>
          <a:p>
            <a:r>
              <a:rPr lang="en-US" sz="2800" b="1" dirty="0" smtClean="0">
                <a:solidFill>
                  <a:srgbClr val="0067AC"/>
                </a:solidFill>
              </a:rPr>
              <a:t>Amplification of the Seasonality of Precipitation</a:t>
            </a:r>
            <a:endParaRPr lang="en-US" sz="2800" b="1" dirty="0">
              <a:solidFill>
                <a:srgbClr val="0067AC"/>
              </a:solidFill>
            </a:endParaRPr>
          </a:p>
        </p:txBody>
      </p:sp>
      <p:sp>
        <p:nvSpPr>
          <p:cNvPr id="9" name="TextBox 8"/>
          <p:cNvSpPr txBox="1"/>
          <p:nvPr/>
        </p:nvSpPr>
        <p:spPr>
          <a:xfrm>
            <a:off x="0" y="1513505"/>
            <a:ext cx="909399" cy="338554"/>
          </a:xfrm>
          <a:prstGeom prst="rect">
            <a:avLst/>
          </a:prstGeom>
          <a:noFill/>
        </p:spPr>
        <p:txBody>
          <a:bodyPr wrap="square" rtlCol="0">
            <a:spAutoFit/>
          </a:bodyPr>
          <a:lstStyle/>
          <a:p>
            <a:r>
              <a:rPr lang="en-US" sz="1600" b="1" dirty="0" smtClean="0">
                <a:solidFill>
                  <a:srgbClr val="0067AC"/>
                </a:solidFill>
              </a:rPr>
              <a:t>Spring</a:t>
            </a:r>
            <a:endParaRPr lang="en-US" sz="1600" b="1" dirty="0">
              <a:solidFill>
                <a:srgbClr val="0067AC"/>
              </a:solidFill>
            </a:endParaRPr>
          </a:p>
        </p:txBody>
      </p:sp>
      <p:sp>
        <p:nvSpPr>
          <p:cNvPr id="10" name="TextBox 9"/>
          <p:cNvSpPr txBox="1"/>
          <p:nvPr/>
        </p:nvSpPr>
        <p:spPr>
          <a:xfrm>
            <a:off x="4555068" y="4409952"/>
            <a:ext cx="909399" cy="338554"/>
          </a:xfrm>
          <a:prstGeom prst="rect">
            <a:avLst/>
          </a:prstGeom>
          <a:noFill/>
        </p:spPr>
        <p:txBody>
          <a:bodyPr wrap="square" rtlCol="0">
            <a:spAutoFit/>
          </a:bodyPr>
          <a:lstStyle/>
          <a:p>
            <a:r>
              <a:rPr lang="en-US" sz="1600" b="1" dirty="0" smtClean="0">
                <a:solidFill>
                  <a:srgbClr val="0067AC"/>
                </a:solidFill>
              </a:rPr>
              <a:t>Winter</a:t>
            </a:r>
            <a:endParaRPr lang="en-US" sz="1600" b="1" dirty="0">
              <a:solidFill>
                <a:srgbClr val="0067AC"/>
              </a:solidFill>
            </a:endParaRPr>
          </a:p>
        </p:txBody>
      </p:sp>
      <p:sp>
        <p:nvSpPr>
          <p:cNvPr id="11" name="TextBox 10"/>
          <p:cNvSpPr txBox="1"/>
          <p:nvPr/>
        </p:nvSpPr>
        <p:spPr>
          <a:xfrm>
            <a:off x="0" y="4429973"/>
            <a:ext cx="909399" cy="338554"/>
          </a:xfrm>
          <a:prstGeom prst="rect">
            <a:avLst/>
          </a:prstGeom>
          <a:noFill/>
        </p:spPr>
        <p:txBody>
          <a:bodyPr wrap="square" rtlCol="0">
            <a:spAutoFit/>
          </a:bodyPr>
          <a:lstStyle/>
          <a:p>
            <a:r>
              <a:rPr lang="en-US" sz="1600" b="1" dirty="0" smtClean="0">
                <a:solidFill>
                  <a:srgbClr val="0067AC"/>
                </a:solidFill>
              </a:rPr>
              <a:t>Summer</a:t>
            </a:r>
            <a:endParaRPr lang="en-US" sz="1600" b="1" dirty="0">
              <a:solidFill>
                <a:srgbClr val="0067AC"/>
              </a:solidFill>
            </a:endParaRPr>
          </a:p>
        </p:txBody>
      </p:sp>
      <p:sp>
        <p:nvSpPr>
          <p:cNvPr id="12" name="TextBox 11"/>
          <p:cNvSpPr txBox="1"/>
          <p:nvPr/>
        </p:nvSpPr>
        <p:spPr>
          <a:xfrm>
            <a:off x="4603366" y="1547371"/>
            <a:ext cx="909399" cy="338554"/>
          </a:xfrm>
          <a:prstGeom prst="rect">
            <a:avLst/>
          </a:prstGeom>
          <a:noFill/>
        </p:spPr>
        <p:txBody>
          <a:bodyPr wrap="square" rtlCol="0">
            <a:spAutoFit/>
          </a:bodyPr>
          <a:lstStyle/>
          <a:p>
            <a:r>
              <a:rPr lang="en-US" sz="1600" b="1" dirty="0" smtClean="0">
                <a:solidFill>
                  <a:srgbClr val="0067AC"/>
                </a:solidFill>
              </a:rPr>
              <a:t>Fall</a:t>
            </a:r>
            <a:endParaRPr lang="en-US" sz="1600" b="1" dirty="0">
              <a:solidFill>
                <a:srgbClr val="0067AC"/>
              </a:solidFill>
            </a:endParaRPr>
          </a:p>
        </p:txBody>
      </p:sp>
      <p:pic>
        <p:nvPicPr>
          <p:cNvPr id="13" name="Picture 12"/>
          <p:cNvPicPr>
            <a:picLocks noChangeAspect="1" noChangeArrowheads="1"/>
          </p:cNvPicPr>
          <p:nvPr/>
        </p:nvPicPr>
        <p:blipFill>
          <a:blip r:embed="rId2" cstate="print"/>
          <a:srcRect/>
          <a:stretch>
            <a:fillRect/>
          </a:stretch>
        </p:blipFill>
        <p:spPr bwMode="auto">
          <a:xfrm>
            <a:off x="0" y="1845561"/>
            <a:ext cx="4683631" cy="2171871"/>
          </a:xfrm>
          <a:prstGeom prst="rect">
            <a:avLst/>
          </a:prstGeom>
          <a:noFill/>
          <a:ln w="9525">
            <a:noFill/>
            <a:miter lim="800000"/>
            <a:headEnd/>
            <a:tailEnd/>
          </a:ln>
          <a:effectLst/>
        </p:spPr>
      </p:pic>
      <p:pic>
        <p:nvPicPr>
          <p:cNvPr id="14" name="Picture 13"/>
          <p:cNvPicPr>
            <a:picLocks noChangeAspect="1" noChangeArrowheads="1"/>
          </p:cNvPicPr>
          <p:nvPr/>
        </p:nvPicPr>
        <p:blipFill>
          <a:blip r:embed="rId3" cstate="print"/>
          <a:srcRect/>
          <a:stretch>
            <a:fillRect/>
          </a:stretch>
        </p:blipFill>
        <p:spPr bwMode="auto">
          <a:xfrm>
            <a:off x="4622800" y="1845561"/>
            <a:ext cx="4521200" cy="2171871"/>
          </a:xfrm>
          <a:prstGeom prst="rect">
            <a:avLst/>
          </a:prstGeom>
          <a:noFill/>
          <a:ln w="9525">
            <a:noFill/>
            <a:miter lim="800000"/>
            <a:headEnd/>
            <a:tailEnd/>
          </a:ln>
          <a:effectLst/>
        </p:spPr>
      </p:pic>
      <p:pic>
        <p:nvPicPr>
          <p:cNvPr id="15" name="Picture 14"/>
          <p:cNvPicPr>
            <a:picLocks noChangeAspect="1" noChangeArrowheads="1"/>
          </p:cNvPicPr>
          <p:nvPr/>
        </p:nvPicPr>
        <p:blipFill>
          <a:blip r:embed="rId4" cstate="print"/>
          <a:srcRect/>
          <a:stretch>
            <a:fillRect/>
          </a:stretch>
        </p:blipFill>
        <p:spPr bwMode="auto">
          <a:xfrm>
            <a:off x="8239" y="4727170"/>
            <a:ext cx="4595127" cy="2130830"/>
          </a:xfrm>
          <a:prstGeom prst="rect">
            <a:avLst/>
          </a:prstGeom>
          <a:noFill/>
          <a:ln w="9525">
            <a:noFill/>
            <a:miter lim="800000"/>
            <a:headEnd/>
            <a:tailEnd/>
          </a:ln>
          <a:effectLst/>
        </p:spPr>
      </p:pic>
      <p:pic>
        <p:nvPicPr>
          <p:cNvPr id="16" name="Picture 15"/>
          <p:cNvPicPr>
            <a:picLocks noChangeAspect="1" noChangeArrowheads="1"/>
          </p:cNvPicPr>
          <p:nvPr/>
        </p:nvPicPr>
        <p:blipFill>
          <a:blip r:embed="rId5" cstate="print"/>
          <a:srcRect/>
          <a:stretch>
            <a:fillRect/>
          </a:stretch>
        </p:blipFill>
        <p:spPr bwMode="auto">
          <a:xfrm>
            <a:off x="4548873" y="4727170"/>
            <a:ext cx="4595127" cy="2130830"/>
          </a:xfrm>
          <a:prstGeom prst="rect">
            <a:avLst/>
          </a:prstGeom>
          <a:noFill/>
          <a:ln w="9525">
            <a:noFill/>
            <a:miter lim="800000"/>
            <a:headEnd/>
            <a:tailEnd/>
          </a:ln>
          <a:effectLst/>
        </p:spPr>
      </p:pic>
      <p:cxnSp>
        <p:nvCxnSpPr>
          <p:cNvPr id="3" name="Straight Arrow Connector 2"/>
          <p:cNvCxnSpPr/>
          <p:nvPr/>
        </p:nvCxnSpPr>
        <p:spPr>
          <a:xfrm flipH="1">
            <a:off x="4385733" y="4026775"/>
            <a:ext cx="1" cy="700395"/>
          </a:xfrm>
          <a:prstGeom prst="straightConnector1">
            <a:avLst/>
          </a:prstGeom>
          <a:ln w="57150" cmpd="sng">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8676800" y="4017432"/>
            <a:ext cx="1" cy="700395"/>
          </a:xfrm>
          <a:prstGeom prst="straightConnector1">
            <a:avLst/>
          </a:prstGeom>
          <a:ln w="57150" cmpd="sng">
            <a:solidFill>
              <a:srgbClr val="8434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77837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Adaptations to Climate Change </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5984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5" name="TextBox 4"/>
          <p:cNvSpPr txBox="1"/>
          <p:nvPr/>
        </p:nvSpPr>
        <p:spPr>
          <a:xfrm>
            <a:off x="6557432" y="3810000"/>
            <a:ext cx="2065867" cy="1938992"/>
          </a:xfrm>
          <a:prstGeom prst="rect">
            <a:avLst/>
          </a:prstGeom>
          <a:noFill/>
        </p:spPr>
        <p:txBody>
          <a:bodyPr wrap="square" rtlCol="0">
            <a:spAutoFit/>
          </a:bodyPr>
          <a:lstStyle/>
          <a:p>
            <a:r>
              <a:rPr lang="en-US" sz="2400" b="1" dirty="0" smtClean="0">
                <a:solidFill>
                  <a:srgbClr val="FF0000"/>
                </a:solidFill>
              </a:rPr>
              <a:t>2010 tied 2005 as the warmest year on record since 1880</a:t>
            </a:r>
            <a:endParaRPr lang="en-US" sz="2400" b="1" dirty="0">
              <a:solidFill>
                <a:srgbClr val="FF0000"/>
              </a:solidFill>
            </a:endParaRPr>
          </a:p>
        </p:txBody>
      </p:sp>
      <p:sp>
        <p:nvSpPr>
          <p:cNvPr id="6" name="Rectangle 5"/>
          <p:cNvSpPr/>
          <p:nvPr/>
        </p:nvSpPr>
        <p:spPr>
          <a:xfrm>
            <a:off x="5865812" y="2853266"/>
            <a:ext cx="73025" cy="5503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6200000" flipV="1">
            <a:off x="5956300" y="2971800"/>
            <a:ext cx="863600" cy="812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47195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Small Changes in Rainfall Produce Much More Flooding</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charset="2"/>
              <a:buChar char="u"/>
            </a:pPr>
            <a:r>
              <a:rPr lang="en-US" dirty="0" smtClean="0">
                <a:solidFill>
                  <a:srgbClr val="0067AC"/>
                </a:solidFill>
              </a:rPr>
              <a:t>13% increase in atmospheric moisture in June-July-August</a:t>
            </a:r>
          </a:p>
          <a:p>
            <a:pPr>
              <a:buFont typeface="Wingdings" charset="2"/>
              <a:buChar char="u"/>
            </a:pPr>
            <a:r>
              <a:rPr lang="en-US" dirty="0" smtClean="0">
                <a:solidFill>
                  <a:srgbClr val="0067AC"/>
                </a:solidFill>
              </a:rPr>
              <a:t>~10% increase in average precipitation in Iowa</a:t>
            </a:r>
          </a:p>
          <a:p>
            <a:pPr>
              <a:buFont typeface="Wingdings" charset="2"/>
              <a:buChar char="u"/>
            </a:pPr>
            <a:r>
              <a:rPr lang="en-US" dirty="0" smtClean="0">
                <a:solidFill>
                  <a:srgbClr val="0067AC"/>
                </a:solidFill>
              </a:rPr>
              <a:t>~5-fold increase in high-precipitation events, mostly in June-July-August, that lead to runoff</a:t>
            </a:r>
          </a:p>
          <a:p>
            <a:pPr>
              <a:buFont typeface="Wingdings" charset="2"/>
              <a:buChar char="u"/>
            </a:pPr>
            <a:r>
              <a:rPr lang="en-US" dirty="0" smtClean="0">
                <a:solidFill>
                  <a:srgbClr val="0067AC"/>
                </a:solidFill>
              </a:rPr>
              <a:t>Iowa rivers and watersheds are oriented  NW-SE</a:t>
            </a:r>
          </a:p>
          <a:p>
            <a:pPr>
              <a:buFont typeface="Wingdings" charset="2"/>
              <a:buChar char="u"/>
            </a:pPr>
            <a:r>
              <a:rPr lang="en-US" dirty="0" smtClean="0">
                <a:solidFill>
                  <a:srgbClr val="0067AC"/>
                </a:solidFill>
              </a:rPr>
              <a:t>Rainfall patterns turn from SW-NE in March-May to W-E or NW-SE in mid summer</a:t>
            </a:r>
          </a:p>
          <a:p>
            <a:pPr>
              <a:buFont typeface="Wingdings" charset="2"/>
              <a:buChar char="u"/>
            </a:pPr>
            <a:r>
              <a:rPr lang="en-US" dirty="0" smtClean="0">
                <a:solidFill>
                  <a:srgbClr val="0067AC"/>
                </a:solidFill>
              </a:rPr>
              <a:t>More frequent floods are the result of one or more of the following</a:t>
            </a:r>
          </a:p>
          <a:p>
            <a:pPr lvl="2">
              <a:buFont typeface="Wingdings" charset="2"/>
              <a:buChar char="u"/>
            </a:pPr>
            <a:r>
              <a:rPr lang="en-US" dirty="0" smtClean="0">
                <a:solidFill>
                  <a:srgbClr val="708F24"/>
                </a:solidFill>
              </a:rPr>
              <a:t>More rain </a:t>
            </a:r>
          </a:p>
          <a:p>
            <a:pPr lvl="2">
              <a:buFont typeface="Wingdings" charset="2"/>
              <a:buChar char="u"/>
            </a:pPr>
            <a:r>
              <a:rPr lang="en-US" dirty="0" smtClean="0">
                <a:solidFill>
                  <a:srgbClr val="708F24"/>
                </a:solidFill>
              </a:rPr>
              <a:t>More intense rain events</a:t>
            </a:r>
          </a:p>
          <a:p>
            <a:pPr lvl="2">
              <a:buFont typeface="Wingdings" charset="2"/>
              <a:buChar char="u"/>
            </a:pPr>
            <a:r>
              <a:rPr lang="en-US" dirty="0" smtClean="0">
                <a:solidFill>
                  <a:srgbClr val="708F24"/>
                </a:solidFill>
              </a:rPr>
              <a:t>More rain in the summer</a:t>
            </a:r>
          </a:p>
          <a:p>
            <a:pPr lvl="2">
              <a:buFont typeface="Wingdings" charset="2"/>
              <a:buChar char="u"/>
            </a:pPr>
            <a:r>
              <a:rPr lang="en-US" dirty="0" smtClean="0">
                <a:solidFill>
                  <a:srgbClr val="708F24"/>
                </a:solidFill>
              </a:rPr>
              <a:t>Rainfall patterns more likely to align with streams and watersheds</a:t>
            </a:r>
          </a:p>
          <a:p>
            <a:pPr lvl="2">
              <a:buFont typeface="Wingdings" charset="2"/>
              <a:buChar char="u"/>
            </a:pPr>
            <a:r>
              <a:rPr lang="en-US" dirty="0" smtClean="0">
                <a:solidFill>
                  <a:srgbClr val="708F24"/>
                </a:solidFill>
              </a:rPr>
              <a:t>Streams amplify changes in precipitation by a factor of 2-4</a:t>
            </a:r>
            <a:endParaRPr lang="en-US" dirty="0">
              <a:solidFill>
                <a:srgbClr val="708F24"/>
              </a:solidFill>
            </a:endParaRPr>
          </a:p>
        </p:txBody>
      </p:sp>
      <p:sp>
        <p:nvSpPr>
          <p:cNvPr id="4" name="TextBox 3"/>
          <p:cNvSpPr txBox="1"/>
          <p:nvPr/>
        </p:nvSpPr>
        <p:spPr>
          <a:xfrm>
            <a:off x="1540934" y="6488668"/>
            <a:ext cx="5409391" cy="369332"/>
          </a:xfrm>
          <a:prstGeom prst="rect">
            <a:avLst/>
          </a:prstGeom>
          <a:noFill/>
        </p:spPr>
        <p:txBody>
          <a:bodyPr wrap="none" rtlCol="0">
            <a:spAutoFit/>
          </a:bodyPr>
          <a:lstStyle/>
          <a:p>
            <a:r>
              <a:rPr lang="en-US" b="1" dirty="0" smtClean="0">
                <a:solidFill>
                  <a:srgbClr val="FF0000"/>
                </a:solidFill>
              </a:rPr>
              <a:t>AND:  more subsurface drainage tile has been installed</a:t>
            </a:r>
            <a:endParaRPr lang="en-US" b="1" dirty="0">
              <a:solidFill>
                <a:srgbClr val="FF0000"/>
              </a:solidFill>
            </a:endParaRPr>
          </a:p>
        </p:txBody>
      </p:sp>
    </p:spTree>
    <p:extLst>
      <p:ext uri="{BB962C8B-B14F-4D97-AF65-F5344CB8AC3E}">
        <p14:creationId xmlns:p14="http://schemas.microsoft.com/office/powerpoint/2010/main" val="225034857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2554545"/>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agricultural </a:t>
            </a:r>
            <a:r>
              <a:rPr lang="en-US" sz="3200" b="1" dirty="0" smtClean="0">
                <a:solidFill>
                  <a:srgbClr val="0067AC"/>
                </a:solidFill>
              </a:rPr>
              <a:t>and societal adaptation</a:t>
            </a:r>
            <a:r>
              <a:rPr lang="en-US" sz="3200" b="1" dirty="0" smtClean="0">
                <a:solidFill>
                  <a:srgbClr val="0067AC"/>
                </a:solidFill>
              </a:rPr>
              <a:t>:</a:t>
            </a:r>
          </a:p>
          <a:p>
            <a:pPr algn="ctr"/>
            <a:endParaRPr lang="en-US" sz="3200" b="1" dirty="0" smtClean="0">
              <a:solidFill>
                <a:srgbClr val="0067AC"/>
              </a:solidFill>
            </a:endParaRPr>
          </a:p>
        </p:txBody>
      </p:sp>
    </p:spTree>
    <p:extLst>
      <p:ext uri="{BB962C8B-B14F-4D97-AF65-F5344CB8AC3E}">
        <p14:creationId xmlns:p14="http://schemas.microsoft.com/office/powerpoint/2010/main" val="80999176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58" y="1896533"/>
            <a:ext cx="7561478" cy="4031873"/>
          </a:xfrm>
          <a:prstGeom prst="rect">
            <a:avLst/>
          </a:prstGeom>
          <a:noFill/>
        </p:spPr>
        <p:txBody>
          <a:bodyPr wrap="square" rtlCol="0">
            <a:spAutoFit/>
          </a:bodyPr>
          <a:lstStyle/>
          <a:p>
            <a:pPr algn="ctr"/>
            <a:r>
              <a:rPr lang="en-US" sz="3200" b="1" dirty="0" smtClean="0">
                <a:solidFill>
                  <a:srgbClr val="0067AC"/>
                </a:solidFill>
              </a:rPr>
              <a:t>Climate trends of the recent past have low statistical significance.  Nevertheless, they have forced significant agricultural </a:t>
            </a:r>
            <a:r>
              <a:rPr lang="en-US" sz="3200" b="1" dirty="0" smtClean="0">
                <a:solidFill>
                  <a:srgbClr val="0067AC"/>
                </a:solidFill>
              </a:rPr>
              <a:t>and societal adaptation</a:t>
            </a:r>
            <a:r>
              <a:rPr lang="en-US" sz="3200" b="1" dirty="0" smtClean="0">
                <a:solidFill>
                  <a:srgbClr val="0067AC"/>
                </a:solidFill>
              </a:rPr>
              <a:t>:</a:t>
            </a:r>
          </a:p>
          <a:p>
            <a:pPr algn="ctr"/>
            <a:endParaRPr lang="en-US" sz="3200" b="1" dirty="0" smtClean="0">
              <a:solidFill>
                <a:srgbClr val="0067AC"/>
              </a:solidFill>
            </a:endParaRPr>
          </a:p>
          <a:p>
            <a:pPr algn="ctr"/>
            <a:r>
              <a:rPr lang="en-US" sz="3200" b="1" dirty="0" smtClean="0">
                <a:solidFill>
                  <a:srgbClr val="0067AC"/>
                </a:solidFill>
              </a:rPr>
              <a:t>Even climate trends of </a:t>
            </a:r>
            <a:r>
              <a:rPr lang="en-US" sz="3200" b="1" i="1" dirty="0" smtClean="0">
                <a:solidFill>
                  <a:srgbClr val="FF0000"/>
                </a:solidFill>
              </a:rPr>
              <a:t>low statistical significance</a:t>
            </a:r>
            <a:r>
              <a:rPr lang="en-US" sz="3200" b="1" dirty="0" smtClean="0">
                <a:solidFill>
                  <a:srgbClr val="0067AC"/>
                </a:solidFill>
              </a:rPr>
              <a:t> can have impacts of </a:t>
            </a:r>
            <a:r>
              <a:rPr lang="en-US" sz="3200" b="1" i="1" dirty="0" smtClean="0">
                <a:solidFill>
                  <a:srgbClr val="FF0000"/>
                </a:solidFill>
              </a:rPr>
              <a:t>high </a:t>
            </a:r>
            <a:r>
              <a:rPr lang="en-US" sz="3200" b="1" i="1" dirty="0" smtClean="0">
                <a:solidFill>
                  <a:srgbClr val="FF0000"/>
                </a:solidFill>
              </a:rPr>
              <a:t>agricultural and societal </a:t>
            </a:r>
            <a:r>
              <a:rPr lang="en-US" sz="3200" b="1" i="1" dirty="0" smtClean="0">
                <a:solidFill>
                  <a:srgbClr val="FF0000"/>
                </a:solidFill>
              </a:rPr>
              <a:t>significance</a:t>
            </a:r>
          </a:p>
        </p:txBody>
      </p:sp>
    </p:spTree>
    <p:extLst>
      <p:ext uri="{BB962C8B-B14F-4D97-AF65-F5344CB8AC3E}">
        <p14:creationId xmlns:p14="http://schemas.microsoft.com/office/powerpoint/2010/main" val="119517748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304952205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595309">
            <a:off x="1249470" y="2899752"/>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3788833" y="3917364"/>
            <a:ext cx="1037167" cy="4218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38843985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595309">
            <a:off x="1249470" y="2899752"/>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3788833" y="3917364"/>
            <a:ext cx="1037167" cy="4218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187719633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595309">
            <a:off x="1249470" y="2899752"/>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3788833" y="3917364"/>
            <a:ext cx="1037167" cy="4218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187719633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595309">
            <a:off x="1249470" y="2899752"/>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3788833" y="3917364"/>
            <a:ext cx="1037167" cy="4218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187719633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1595309">
            <a:off x="1249470" y="2899752"/>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3788833" y="3917364"/>
            <a:ext cx="1037167" cy="4218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357338809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
        <p:nvSpPr>
          <p:cNvPr id="14" name="TextBox 13"/>
          <p:cNvSpPr txBox="1"/>
          <p:nvPr/>
        </p:nvSpPr>
        <p:spPr>
          <a:xfrm rot="1595309">
            <a:off x="1249470" y="2899752"/>
            <a:ext cx="2630272" cy="646331"/>
          </a:xfrm>
          <a:prstGeom prst="rect">
            <a:avLst/>
          </a:prstGeom>
          <a:noFill/>
        </p:spPr>
        <p:txBody>
          <a:bodyPr wrap="none" rtlCol="0">
            <a:spAutoFit/>
          </a:bodyPr>
          <a:lstStyle/>
          <a:p>
            <a:r>
              <a:rPr lang="en-US" sz="3600" b="1" dirty="0" smtClean="0">
                <a:solidFill>
                  <a:srgbClr val="FF0000"/>
                </a:solidFill>
              </a:rPr>
              <a:t>You are here</a:t>
            </a:r>
            <a:endParaRPr lang="en-US" sz="3600" b="1" dirty="0">
              <a:solidFill>
                <a:srgbClr val="FF0000"/>
              </a:solidFill>
            </a:endParaRPr>
          </a:p>
        </p:txBody>
      </p:sp>
      <p:cxnSp>
        <p:nvCxnSpPr>
          <p:cNvPr id="15" name="Straight Arrow Connector 14"/>
          <p:cNvCxnSpPr/>
          <p:nvPr/>
        </p:nvCxnSpPr>
        <p:spPr>
          <a:xfrm>
            <a:off x="3788833" y="3917364"/>
            <a:ext cx="1037167" cy="421803"/>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3573388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5530323" y="3572932"/>
            <a:ext cx="1209144" cy="164093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111999" y="3572930"/>
            <a:ext cx="936675" cy="1569660"/>
          </a:xfrm>
          <a:prstGeom prst="rect">
            <a:avLst/>
          </a:prstGeom>
          <a:noFill/>
        </p:spPr>
        <p:txBody>
          <a:bodyPr wrap="none" rtlCol="0">
            <a:spAutoFit/>
          </a:bodyPr>
          <a:lstStyle/>
          <a:p>
            <a:r>
              <a:rPr lang="en-US" sz="9600" dirty="0" smtClean="0">
                <a:solidFill>
                  <a:srgbClr val="FF0000"/>
                </a:solidFill>
                <a:latin typeface="Arial Black"/>
                <a:cs typeface="Arial Black"/>
              </a:rPr>
              <a:t>?</a:t>
            </a:r>
            <a:endParaRPr lang="en-US" sz="9600" dirty="0">
              <a:solidFill>
                <a:srgbClr val="FF0000"/>
              </a:solidFill>
              <a:latin typeface="Arial Black"/>
              <a:cs typeface="Arial Black"/>
            </a:endParaRPr>
          </a:p>
        </p:txBody>
      </p:sp>
      <p:sp>
        <p:nvSpPr>
          <p:cNvPr id="14" name="TextBox 13"/>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299819743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268920569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21068293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318490270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153739430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298873716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3" name="TextBox 42"/>
          <p:cNvSpPr txBox="1"/>
          <p:nvPr/>
        </p:nvSpPr>
        <p:spPr>
          <a:xfrm>
            <a:off x="3047993" y="2426903"/>
            <a:ext cx="4114799" cy="369332"/>
          </a:xfrm>
          <a:prstGeom prst="rect">
            <a:avLst/>
          </a:prstGeom>
          <a:noFill/>
        </p:spPr>
        <p:txBody>
          <a:bodyPr wrap="square" rtlCol="0">
            <a:spAutoFit/>
          </a:bodyPr>
          <a:lstStyle/>
          <a:p>
            <a:r>
              <a:rPr lang="en-US" dirty="0" smtClean="0">
                <a:solidFill>
                  <a:srgbClr val="FF0000"/>
                </a:solidFill>
              </a:rPr>
              <a:t>Future will be more extreme than today</a:t>
            </a:r>
            <a:endParaRPr lang="en-US" dirty="0">
              <a:solidFill>
                <a:srgbClr val="FF00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275725419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75500" y="4858436"/>
            <a:ext cx="7162800" cy="1588"/>
          </a:xfrm>
          <a:prstGeom prst="line">
            <a:avLst/>
          </a:prstGeom>
          <a:ln w="25400" cap="flat" cmpd="sng" algn="ctr">
            <a:solidFill>
              <a:srgbClr val="708F24"/>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41" name="TextBox 40"/>
          <p:cNvSpPr txBox="1"/>
          <p:nvPr/>
        </p:nvSpPr>
        <p:spPr>
          <a:xfrm>
            <a:off x="1168868" y="3776133"/>
            <a:ext cx="2201334" cy="646331"/>
          </a:xfrm>
          <a:prstGeom prst="rect">
            <a:avLst/>
          </a:prstGeom>
          <a:noFill/>
        </p:spPr>
        <p:txBody>
          <a:bodyPr wrap="square" rtlCol="0">
            <a:spAutoFit/>
          </a:bodyPr>
          <a:lstStyle/>
          <a:p>
            <a:r>
              <a:rPr lang="en-US" dirty="0" smtClean="0">
                <a:solidFill>
                  <a:srgbClr val="708F24"/>
                </a:solidFill>
              </a:rPr>
              <a:t>Future will be like average of the past</a:t>
            </a:r>
            <a:endParaRPr lang="en-US" dirty="0">
              <a:solidFill>
                <a:srgbClr val="708F24"/>
              </a:solidFill>
            </a:endParaRPr>
          </a:p>
        </p:txBody>
      </p:sp>
      <p:sp>
        <p:nvSpPr>
          <p:cNvPr id="42" name="TextBox 41"/>
          <p:cNvSpPr txBox="1"/>
          <p:nvPr/>
        </p:nvSpPr>
        <p:spPr>
          <a:xfrm>
            <a:off x="1862656" y="3318933"/>
            <a:ext cx="2607735" cy="369332"/>
          </a:xfrm>
          <a:prstGeom prst="rect">
            <a:avLst/>
          </a:prstGeom>
          <a:noFill/>
        </p:spPr>
        <p:txBody>
          <a:bodyPr wrap="square" rtlCol="0">
            <a:spAutoFit/>
          </a:bodyPr>
          <a:lstStyle/>
          <a:p>
            <a:r>
              <a:rPr lang="en-US" dirty="0" smtClean="0">
                <a:solidFill>
                  <a:srgbClr val="843400"/>
                </a:solidFill>
              </a:rPr>
              <a:t>Future will be like today</a:t>
            </a:r>
            <a:endParaRPr lang="en-US" dirty="0">
              <a:solidFill>
                <a:srgbClr val="843400"/>
              </a:solidFill>
            </a:endParaRPr>
          </a:p>
        </p:txBody>
      </p:sp>
      <p:sp>
        <p:nvSpPr>
          <p:cNvPr id="43" name="TextBox 42"/>
          <p:cNvSpPr txBox="1"/>
          <p:nvPr/>
        </p:nvSpPr>
        <p:spPr>
          <a:xfrm>
            <a:off x="3047993" y="2426903"/>
            <a:ext cx="4114799" cy="369332"/>
          </a:xfrm>
          <a:prstGeom prst="rect">
            <a:avLst/>
          </a:prstGeom>
          <a:noFill/>
        </p:spPr>
        <p:txBody>
          <a:bodyPr wrap="square" rtlCol="0">
            <a:spAutoFit/>
          </a:bodyPr>
          <a:lstStyle/>
          <a:p>
            <a:r>
              <a:rPr lang="en-US" dirty="0" smtClean="0">
                <a:solidFill>
                  <a:srgbClr val="FF0000"/>
                </a:solidFill>
              </a:rPr>
              <a:t>Future will be more extreme than today</a:t>
            </a:r>
            <a:endParaRPr lang="en-US" dirty="0">
              <a:solidFill>
                <a:srgbClr val="FF0000"/>
              </a:solidFill>
            </a:endParaRPr>
          </a:p>
        </p:txBody>
      </p:sp>
      <p:sp>
        <p:nvSpPr>
          <p:cNvPr id="44" name="TextBox 43"/>
          <p:cNvSpPr txBox="1"/>
          <p:nvPr/>
        </p:nvSpPr>
        <p:spPr>
          <a:xfrm>
            <a:off x="3776132" y="4858436"/>
            <a:ext cx="2286002" cy="646331"/>
          </a:xfrm>
          <a:prstGeom prst="rect">
            <a:avLst/>
          </a:prstGeom>
          <a:noFill/>
        </p:spPr>
        <p:txBody>
          <a:bodyPr wrap="square" rtlCol="0">
            <a:spAutoFit/>
          </a:bodyPr>
          <a:lstStyle/>
          <a:p>
            <a:r>
              <a:rPr lang="en-US" dirty="0" smtClean="0">
                <a:ln>
                  <a:solidFill>
                    <a:srgbClr val="3C4DE1"/>
                  </a:solidFill>
                </a:ln>
                <a:solidFill>
                  <a:srgbClr val="3C4DE1"/>
                </a:solidFill>
              </a:rPr>
              <a:t>Future will return to something in the past</a:t>
            </a:r>
            <a:endParaRPr lang="en-US" dirty="0">
              <a:ln>
                <a:solidFill>
                  <a:srgbClr val="3C4DE1"/>
                </a:solidFill>
              </a:ln>
              <a:solidFill>
                <a:srgbClr val="3C4DE1"/>
              </a:solidFill>
            </a:endParaRPr>
          </a:p>
        </p:txBody>
      </p:sp>
      <p:cxnSp>
        <p:nvCxnSpPr>
          <p:cNvPr id="46" name="Straight Arrow Connector 45"/>
          <p:cNvCxnSpPr/>
          <p:nvPr/>
        </p:nvCxnSpPr>
        <p:spPr>
          <a:xfrm>
            <a:off x="6954572" y="2796235"/>
            <a:ext cx="822858" cy="375734"/>
          </a:xfrm>
          <a:prstGeom prst="straightConnector1">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385732" y="3688265"/>
            <a:ext cx="1676402" cy="755304"/>
          </a:xfrm>
          <a:prstGeom prst="straightConnector1">
            <a:avLst/>
          </a:prstGeom>
          <a:ln w="25400" cap="flat" cmpd="sng" algn="ctr">
            <a:solidFill>
              <a:srgbClr val="8434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5969000" y="5373303"/>
            <a:ext cx="985572" cy="1"/>
          </a:xfrm>
          <a:prstGeom prst="straightConnector1">
            <a:avLst/>
          </a:prstGeom>
          <a:ln w="25400" cap="flat" cmpd="sng" algn="ctr">
            <a:solidFill>
              <a:srgbClr val="3C4DE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1731681" y="4672157"/>
            <a:ext cx="374146" cy="1588"/>
          </a:xfrm>
          <a:prstGeom prst="straightConnector1">
            <a:avLst/>
          </a:prstGeom>
          <a:ln w="25400" cap="flat" cmpd="sng" algn="ctr">
            <a:solidFill>
              <a:srgbClr val="708F24"/>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662629" y="2802637"/>
            <a:ext cx="3029477" cy="369332"/>
          </a:xfrm>
          <a:prstGeom prst="rect">
            <a:avLst/>
          </a:prstGeom>
          <a:noFill/>
        </p:spPr>
        <p:txBody>
          <a:bodyPr wrap="square" rtlCol="0">
            <a:spAutoFit/>
          </a:bodyPr>
          <a:lstStyle/>
          <a:p>
            <a:r>
              <a:rPr lang="en-US" dirty="0" smtClean="0"/>
              <a:t>Current trend will continue</a:t>
            </a:r>
            <a:endParaRPr lang="en-US" dirty="0"/>
          </a:p>
        </p:txBody>
      </p:sp>
      <p:cxnSp>
        <p:nvCxnSpPr>
          <p:cNvPr id="55" name="Straight Arrow Connector 54"/>
          <p:cNvCxnSpPr/>
          <p:nvPr/>
        </p:nvCxnSpPr>
        <p:spPr>
          <a:xfrm rot="16200000" flipH="1">
            <a:off x="6098605" y="3406430"/>
            <a:ext cx="827962" cy="359039"/>
          </a:xfrm>
          <a:prstGeom prst="straightConnector1">
            <a:avLst/>
          </a:prstGeom>
          <a:ln w="254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925319945"/>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5073357" y="2987303"/>
            <a:ext cx="3165738" cy="14562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064657" y="3729193"/>
            <a:ext cx="3164943" cy="711200"/>
          </a:xfrm>
          <a:prstGeom prst="line">
            <a:avLst/>
          </a:prstGeom>
          <a:ln w="25400" cap="flat" cmpd="sng" algn="ctr">
            <a:solidFill>
              <a:srgbClr val="00000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073357" y="4440393"/>
            <a:ext cx="3164943" cy="1588"/>
          </a:xfrm>
          <a:prstGeom prst="line">
            <a:avLst/>
          </a:prstGeom>
          <a:ln w="25400" cap="flat" cmpd="sng" algn="ctr">
            <a:solidFill>
              <a:srgbClr val="8434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5073357" y="4443569"/>
            <a:ext cx="3156243" cy="1440767"/>
          </a:xfrm>
          <a:prstGeom prst="line">
            <a:avLst/>
          </a:prstGeom>
          <a:ln>
            <a:solidFill>
              <a:srgbClr val="3C4DE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0" y="1249051"/>
            <a:ext cx="9144000" cy="1077218"/>
          </a:xfrm>
          <a:prstGeom prst="rect">
            <a:avLst/>
          </a:prstGeom>
          <a:noFill/>
        </p:spPr>
        <p:txBody>
          <a:bodyPr wrap="square" rtlCol="0">
            <a:spAutoFit/>
          </a:bodyPr>
          <a:lstStyle/>
          <a:p>
            <a:pPr algn="ctr"/>
            <a:r>
              <a:rPr lang="en-US" sz="3200" b="1" dirty="0" smtClean="0">
                <a:solidFill>
                  <a:srgbClr val="0067AC"/>
                </a:solidFill>
              </a:rPr>
              <a:t>Visioning Your Future Climate:  You be the Scientist. For Which Scenario Can You Find the Most Evidence? </a:t>
            </a:r>
            <a:endParaRPr lang="en-US" sz="3200" b="1" dirty="0">
              <a:solidFill>
                <a:srgbClr val="0067AC"/>
              </a:solidFill>
            </a:endParaRPr>
          </a:p>
        </p:txBody>
      </p:sp>
    </p:spTree>
    <p:extLst>
      <p:ext uri="{BB962C8B-B14F-4D97-AF65-F5344CB8AC3E}">
        <p14:creationId xmlns:p14="http://schemas.microsoft.com/office/powerpoint/2010/main" val="425940545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500" y="2326269"/>
            <a:ext cx="7569200" cy="40640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1066799" y="4443569"/>
            <a:ext cx="3997062" cy="82973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1694934" y="4237798"/>
            <a:ext cx="4741334" cy="369332"/>
          </a:xfrm>
          <a:prstGeom prst="rect">
            <a:avLst/>
          </a:prstGeom>
          <a:noFill/>
        </p:spPr>
        <p:txBody>
          <a:bodyPr wrap="square" rtlCol="0">
            <a:spAutoFit/>
          </a:bodyPr>
          <a:lstStyle/>
          <a:p>
            <a:pPr algn="ctr"/>
            <a:r>
              <a:rPr lang="en-US" b="1" dirty="0" smtClean="0"/>
              <a:t>Some Climate Variable (temp, </a:t>
            </a:r>
            <a:r>
              <a:rPr lang="en-US" b="1" dirty="0" err="1" smtClean="0"/>
              <a:t>precip</a:t>
            </a:r>
            <a:r>
              <a:rPr lang="en-US" b="1" dirty="0" smtClean="0"/>
              <a:t>, humid)</a:t>
            </a:r>
            <a:endParaRPr lang="en-US" b="1" dirty="0"/>
          </a:p>
        </p:txBody>
      </p:sp>
      <p:sp>
        <p:nvSpPr>
          <p:cNvPr id="8" name="TextBox 7"/>
          <p:cNvSpPr txBox="1"/>
          <p:nvPr/>
        </p:nvSpPr>
        <p:spPr>
          <a:xfrm>
            <a:off x="4598990" y="5609680"/>
            <a:ext cx="931333" cy="400110"/>
          </a:xfrm>
          <a:prstGeom prst="rect">
            <a:avLst/>
          </a:prstGeom>
          <a:noFill/>
        </p:spPr>
        <p:txBody>
          <a:bodyPr wrap="square" rtlCol="0">
            <a:spAutoFit/>
          </a:bodyPr>
          <a:lstStyle/>
          <a:p>
            <a:r>
              <a:rPr lang="en-US" sz="2000" b="1" dirty="0" smtClean="0"/>
              <a:t>Today</a:t>
            </a:r>
            <a:endParaRPr lang="en-US" sz="2000" b="1" dirty="0"/>
          </a:p>
        </p:txBody>
      </p:sp>
      <p:sp>
        <p:nvSpPr>
          <p:cNvPr id="9" name="TextBox 8"/>
          <p:cNvSpPr txBox="1"/>
          <p:nvPr/>
        </p:nvSpPr>
        <p:spPr>
          <a:xfrm>
            <a:off x="1921136" y="5874266"/>
            <a:ext cx="643467" cy="400110"/>
          </a:xfrm>
          <a:prstGeom prst="rect">
            <a:avLst/>
          </a:prstGeom>
          <a:noFill/>
        </p:spPr>
        <p:txBody>
          <a:bodyPr wrap="square" rtlCol="0">
            <a:spAutoFit/>
          </a:bodyPr>
          <a:lstStyle/>
          <a:p>
            <a:r>
              <a:rPr lang="en-US" sz="2000" b="1" dirty="0" smtClean="0"/>
              <a:t>Past</a:t>
            </a:r>
            <a:endParaRPr lang="en-US" sz="2000" b="1" dirty="0"/>
          </a:p>
        </p:txBody>
      </p:sp>
      <p:sp>
        <p:nvSpPr>
          <p:cNvPr id="10" name="TextBox 9"/>
          <p:cNvSpPr txBox="1"/>
          <p:nvPr/>
        </p:nvSpPr>
        <p:spPr>
          <a:xfrm>
            <a:off x="7111999" y="5874266"/>
            <a:ext cx="1117601" cy="400110"/>
          </a:xfrm>
          <a:prstGeom prst="rect">
            <a:avLst/>
          </a:prstGeom>
          <a:noFill/>
        </p:spPr>
        <p:txBody>
          <a:bodyPr wrap="square" rtlCol="0">
            <a:spAutoFit/>
          </a:bodyPr>
          <a:lstStyle/>
          <a:p>
            <a:r>
              <a:rPr lang="en-US" sz="2000" b="1" dirty="0" smtClean="0"/>
              <a:t>Future</a:t>
            </a:r>
            <a:endParaRPr lang="en-US" sz="2000" b="1" dirty="0"/>
          </a:p>
        </p:txBody>
      </p:sp>
      <p:cxnSp>
        <p:nvCxnSpPr>
          <p:cNvPr id="12" name="Straight Connector 11"/>
          <p:cNvCxnSpPr/>
          <p:nvPr/>
        </p:nvCxnSpPr>
        <p:spPr>
          <a:xfrm rot="16200000" flipH="1">
            <a:off x="4931017" y="6257423"/>
            <a:ext cx="265692" cy="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932419">
            <a:off x="1185567" y="5049391"/>
            <a:ext cx="2015067" cy="369332"/>
          </a:xfrm>
          <a:prstGeom prst="rect">
            <a:avLst/>
          </a:prstGeom>
          <a:noFill/>
        </p:spPr>
        <p:txBody>
          <a:bodyPr wrap="square" rtlCol="0">
            <a:spAutoFit/>
          </a:bodyPr>
          <a:lstStyle/>
          <a:p>
            <a:r>
              <a:rPr lang="en-US" dirty="0" smtClean="0"/>
              <a:t>Measured past</a:t>
            </a:r>
            <a:endParaRPr lang="en-US" dirty="0"/>
          </a:p>
        </p:txBody>
      </p:sp>
      <p:sp>
        <p:nvSpPr>
          <p:cNvPr id="2" name="Oval 1"/>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59959" y="1245665"/>
            <a:ext cx="8184741" cy="830997"/>
          </a:xfrm>
          <a:prstGeom prst="rect">
            <a:avLst/>
          </a:prstGeom>
          <a:noFill/>
        </p:spPr>
        <p:txBody>
          <a:bodyPr wrap="square" rtlCol="0">
            <a:spAutoFit/>
          </a:bodyPr>
          <a:lstStyle/>
          <a:p>
            <a:pPr algn="ctr"/>
            <a:r>
              <a:rPr lang="en-US" sz="4800" b="1" dirty="0" smtClean="0">
                <a:solidFill>
                  <a:srgbClr val="0067AC"/>
                </a:solidFill>
              </a:rPr>
              <a:t>My View</a:t>
            </a:r>
            <a:endParaRPr lang="en-US" sz="4800" b="1" dirty="0">
              <a:solidFill>
                <a:srgbClr val="0067AC"/>
              </a:solidFill>
            </a:endParaRPr>
          </a:p>
        </p:txBody>
      </p:sp>
      <p:sp>
        <p:nvSpPr>
          <p:cNvPr id="28" name="Arc 27"/>
          <p:cNvSpPr/>
          <p:nvPr/>
        </p:nvSpPr>
        <p:spPr>
          <a:xfrm rot="10212250">
            <a:off x="5161695" y="3368214"/>
            <a:ext cx="6811892" cy="1028923"/>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9832920" flipV="1">
            <a:off x="5042748" y="2593875"/>
            <a:ext cx="7584587" cy="1543850"/>
          </a:xfrm>
          <a:prstGeom prst="arc">
            <a:avLst>
              <a:gd name="adj1" fmla="val 16292337"/>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4895557" y="4233333"/>
            <a:ext cx="355600" cy="36933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0696526">
            <a:off x="5526914" y="3691778"/>
            <a:ext cx="2993127" cy="369332"/>
          </a:xfrm>
          <a:prstGeom prst="rect">
            <a:avLst/>
          </a:prstGeom>
          <a:noFill/>
        </p:spPr>
        <p:txBody>
          <a:bodyPr wrap="none" rtlCol="0">
            <a:spAutoFit/>
          </a:bodyPr>
          <a:lstStyle/>
          <a:p>
            <a:r>
              <a:rPr lang="en-US" b="1" dirty="0" smtClean="0">
                <a:solidFill>
                  <a:srgbClr val="FF0000"/>
                </a:solidFill>
              </a:rPr>
              <a:t>A Prudent View of the Future</a:t>
            </a:r>
            <a:endParaRPr lang="en-US" b="1" dirty="0">
              <a:solidFill>
                <a:srgbClr val="FF0000"/>
              </a:solidFill>
            </a:endParaRPr>
          </a:p>
        </p:txBody>
      </p:sp>
      <p:sp>
        <p:nvSpPr>
          <p:cNvPr id="5" name="TextBox 4"/>
          <p:cNvSpPr txBox="1"/>
          <p:nvPr/>
        </p:nvSpPr>
        <p:spPr>
          <a:xfrm>
            <a:off x="1698840" y="2813167"/>
            <a:ext cx="3326552" cy="923330"/>
          </a:xfrm>
          <a:prstGeom prst="rect">
            <a:avLst/>
          </a:prstGeom>
          <a:noFill/>
        </p:spPr>
        <p:txBody>
          <a:bodyPr wrap="none" rtlCol="0">
            <a:spAutoFit/>
          </a:bodyPr>
          <a:lstStyle/>
          <a:p>
            <a:r>
              <a:rPr lang="en-US" b="1" dirty="0" smtClean="0">
                <a:solidFill>
                  <a:srgbClr val="FF0000"/>
                </a:solidFill>
              </a:rPr>
              <a:t>Natural year-to-year variability</a:t>
            </a:r>
          </a:p>
          <a:p>
            <a:r>
              <a:rPr lang="en-US" b="1" dirty="0">
                <a:solidFill>
                  <a:srgbClr val="FF0000"/>
                </a:solidFill>
              </a:rPr>
              <a:t>w</a:t>
            </a:r>
            <a:r>
              <a:rPr lang="en-US" b="1" dirty="0" smtClean="0">
                <a:solidFill>
                  <a:srgbClr val="FF0000"/>
                </a:solidFill>
              </a:rPr>
              <a:t>ill dominate changes in climate</a:t>
            </a:r>
          </a:p>
          <a:p>
            <a:r>
              <a:rPr lang="en-US" b="1" dirty="0" smtClean="0">
                <a:solidFill>
                  <a:srgbClr val="FF0000"/>
                </a:solidFill>
              </a:rPr>
              <a:t>over the next 10-15 years</a:t>
            </a:r>
            <a:endParaRPr lang="en-US" b="1" dirty="0">
              <a:solidFill>
                <a:srgbClr val="FF0000"/>
              </a:solidFill>
            </a:endParaRPr>
          </a:p>
        </p:txBody>
      </p:sp>
    </p:spTree>
    <p:extLst>
      <p:ext uri="{BB962C8B-B14F-4D97-AF65-F5344CB8AC3E}">
        <p14:creationId xmlns:p14="http://schemas.microsoft.com/office/powerpoint/2010/main" val="31614873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2220" y="926329"/>
            <a:ext cx="8229600" cy="914400"/>
          </a:xfrm>
        </p:spPr>
        <p:txBody>
          <a:bodyPr/>
          <a:lstStyle/>
          <a:p>
            <a:pPr algn="ctr">
              <a:defRPr/>
            </a:pPr>
            <a:r>
              <a:rPr lang="en-US" b="1" dirty="0" smtClean="0">
                <a:ea typeface="ＭＳ Ｐゴシック" pitchFamily="-107" charset="-128"/>
                <a:cs typeface="ＭＳ Ｐゴシック" pitchFamily="-107" charset="-128"/>
              </a:rPr>
              <a:t>U.S. Temperature Trends</a:t>
            </a:r>
            <a:endParaRPr lang="en-US" b="1" dirty="0">
              <a:ea typeface="ＭＳ Ｐゴシック" pitchFamily="-107" charset="-128"/>
              <a:cs typeface="ＭＳ Ｐゴシック" pitchFamily="-107" charset="-128"/>
            </a:endParaRPr>
          </a:p>
        </p:txBody>
      </p:sp>
      <p:sp>
        <p:nvSpPr>
          <p:cNvPr id="3" name="Content Placeholder 2"/>
          <p:cNvSpPr>
            <a:spLocks noGrp="1"/>
          </p:cNvSpPr>
          <p:nvPr>
            <p:ph idx="1"/>
          </p:nvPr>
        </p:nvSpPr>
        <p:spPr>
          <a:xfrm>
            <a:off x="0" y="1840729"/>
            <a:ext cx="9144000" cy="609600"/>
          </a:xfrm>
        </p:spPr>
        <p:txBody>
          <a:bodyPr/>
          <a:lstStyle/>
          <a:p>
            <a:pPr algn="ctr">
              <a:buFont typeface="Arial" pitchFamily="-107" charset="0"/>
              <a:buNone/>
              <a:defRPr/>
            </a:pPr>
            <a:r>
              <a:rPr lang="en-US" sz="2000" dirty="0" smtClean="0"/>
              <a:t>U.S. average temperature has risen more than 2</a:t>
            </a:r>
            <a:r>
              <a:rPr lang="en-US" sz="2000" baseline="30000" dirty="0" smtClean="0"/>
              <a:t>o</a:t>
            </a:r>
            <a:r>
              <a:rPr lang="en-US" sz="2000" dirty="0" smtClean="0"/>
              <a:t>F over the past 50 years</a:t>
            </a:r>
          </a:p>
        </p:txBody>
      </p:sp>
      <p:pic>
        <p:nvPicPr>
          <p:cNvPr id="7" name="Picture 6" descr="mapt-ushcnv2-mntp-ann-1960-2009_13.jpg"/>
          <p:cNvPicPr>
            <a:picLocks noChangeAspect="1"/>
          </p:cNvPicPr>
          <p:nvPr/>
        </p:nvPicPr>
        <p:blipFill>
          <a:blip r:embed="rId3"/>
          <a:stretch>
            <a:fillRect/>
          </a:stretch>
        </p:blipFill>
        <p:spPr>
          <a:xfrm>
            <a:off x="5646105" y="2467272"/>
            <a:ext cx="3116895" cy="1978344"/>
          </a:xfrm>
          <a:prstGeom prst="rect">
            <a:avLst/>
          </a:prstGeom>
          <a:ln>
            <a:noFill/>
          </a:ln>
          <a:effectLst>
            <a:outerShdw blurRad="292100" dist="139700" dir="2700000" algn="tl" rotWithShape="0">
              <a:srgbClr val="333333">
                <a:alpha val="65000"/>
              </a:srgbClr>
            </a:outerShdw>
          </a:effectLst>
        </p:spPr>
      </p:pic>
      <p:pic>
        <p:nvPicPr>
          <p:cNvPr id="8" name="Picture 7" descr="mapt-ushcnv2-mntp-ann-1900-2009_13.jpg"/>
          <p:cNvPicPr>
            <a:picLocks noChangeAspect="1"/>
          </p:cNvPicPr>
          <p:nvPr/>
        </p:nvPicPr>
        <p:blipFill>
          <a:blip r:embed="rId4"/>
          <a:stretch>
            <a:fillRect/>
          </a:stretch>
        </p:blipFill>
        <p:spPr>
          <a:xfrm>
            <a:off x="382220" y="2467272"/>
            <a:ext cx="3145316" cy="1978344"/>
          </a:xfrm>
          <a:prstGeom prst="rect">
            <a:avLst/>
          </a:prstGeom>
          <a:ln>
            <a:noFill/>
          </a:ln>
          <a:effectLst>
            <a:outerShdw blurRad="292100" dist="139700" dir="2700000" algn="tl" rotWithShape="0">
              <a:srgbClr val="333333">
                <a:alpha val="65000"/>
              </a:srgbClr>
            </a:outerShdw>
          </a:effectLst>
        </p:spPr>
      </p:pic>
      <p:pic>
        <p:nvPicPr>
          <p:cNvPr id="6" name="Picture 5" descr="mapt-ushcnv2-mntp-ann-1980-2009_13.jpg"/>
          <p:cNvPicPr>
            <a:picLocks noChangeAspect="1"/>
          </p:cNvPicPr>
          <p:nvPr/>
        </p:nvPicPr>
        <p:blipFill>
          <a:blip r:embed="rId5"/>
          <a:stretch>
            <a:fillRect/>
          </a:stretch>
        </p:blipFill>
        <p:spPr>
          <a:xfrm>
            <a:off x="3020772" y="4632657"/>
            <a:ext cx="3409608" cy="2163233"/>
          </a:xfrm>
          <a:prstGeom prst="rect">
            <a:avLst/>
          </a:prstGeom>
          <a:ln>
            <a:noFill/>
          </a:ln>
          <a:effectLst>
            <a:outerShdw blurRad="292100" dist="139700" dir="2700000" algn="tl" rotWithShape="0">
              <a:srgbClr val="333333">
                <a:alpha val="65000"/>
              </a:srgbClr>
            </a:outerShdw>
          </a:effectLst>
        </p:spPr>
      </p:pic>
      <p:sp>
        <p:nvSpPr>
          <p:cNvPr id="28679" name="Rectangle 8"/>
          <p:cNvSpPr>
            <a:spLocks noChangeArrowheads="1"/>
          </p:cNvSpPr>
          <p:nvPr/>
        </p:nvSpPr>
        <p:spPr bwMode="auto">
          <a:xfrm>
            <a:off x="0" y="6488113"/>
            <a:ext cx="2220142"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660066"/>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846513" cy="584200"/>
          </a:xfrm>
          <a:prstGeom prst="rect">
            <a:avLst/>
          </a:prstGeom>
          <a:noFill/>
          <a:ln w="9525">
            <a:noFill/>
            <a:miter lim="800000"/>
            <a:headEnd/>
            <a:tailEnd/>
          </a:ln>
        </p:spPr>
        <p:txBody>
          <a:bodyPr wrap="none">
            <a:prstTxWarp prst="textNoShape">
              <a:avLst/>
            </a:prstTxWarp>
            <a:spAutoFit/>
          </a:bodyPr>
          <a:lstStyle/>
          <a:p>
            <a:r>
              <a:rPr lang="en-US" sz="1600">
                <a:solidFill>
                  <a:srgbClr val="660066"/>
                </a:solidFill>
              </a:rPr>
              <a:t>Limit to avoid “dangerous anthropogenic </a:t>
            </a:r>
          </a:p>
          <a:p>
            <a:r>
              <a:rPr lang="en-US" sz="1600">
                <a:solidFill>
                  <a:srgbClr val="660066"/>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660066"/>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50"/>
            <a:ext cx="2667000" cy="1447800"/>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dirty="0">
                <a:solidFill>
                  <a:srgbClr val="FF0000"/>
                </a:solidFill>
              </a:rPr>
              <a:t>Achieving this emission reduction scenario will provide a 50% </a:t>
            </a:r>
            <a:r>
              <a:rPr lang="en-US" sz="1600">
                <a:solidFill>
                  <a:srgbClr val="FF0000"/>
                </a:solidFill>
              </a:rPr>
              <a:t>chance </a:t>
            </a:r>
            <a:r>
              <a:rPr lang="en-US" sz="1600" smtClean="0">
                <a:solidFill>
                  <a:srgbClr val="FF0000"/>
                </a:solidFill>
              </a:rPr>
              <a:t>of </a:t>
            </a:r>
            <a:r>
              <a:rPr lang="en-US" sz="1600">
                <a:solidFill>
                  <a:srgbClr val="FF0000"/>
                </a:solidFill>
              </a:rPr>
              <a:t>not exceeding the 2</a:t>
            </a:r>
            <a:r>
              <a:rPr lang="en-US" sz="1600" baseline="30000">
                <a:solidFill>
                  <a:srgbClr val="FF0000"/>
                </a:solidFill>
              </a:rPr>
              <a:t>o</a:t>
            </a:r>
            <a:r>
              <a:rPr lang="en-US" sz="1600">
                <a:solidFill>
                  <a:srgbClr val="FF0000"/>
                </a:solidFill>
              </a:rPr>
              <a:t>C guardrail</a:t>
            </a:r>
          </a:p>
        </p:txBody>
      </p:sp>
      <p:cxnSp>
        <p:nvCxnSpPr>
          <p:cNvPr id="109577" name="Straight Arrow Connector 9"/>
          <p:cNvCxnSpPr>
            <a:cxnSpLocks noChangeShapeType="1"/>
          </p:cNvCxnSpPr>
          <p:nvPr/>
        </p:nvCxnSpPr>
        <p:spPr bwMode="auto">
          <a:xfrm rot="5400000">
            <a:off x="5334000" y="4464050"/>
            <a:ext cx="1219200" cy="304800"/>
          </a:xfrm>
          <a:prstGeom prst="straightConnector1">
            <a:avLst/>
          </a:prstGeom>
          <a:noFill/>
          <a:ln w="28575">
            <a:solidFill>
              <a:srgbClr val="FF0000"/>
            </a:solidFill>
            <a:round/>
            <a:headEnd/>
            <a:tailEnd type="arrow" w="med" len="med"/>
          </a:ln>
        </p:spPr>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3984"/>
            <a:ext cx="9144000" cy="1143000"/>
          </a:xfrm>
        </p:spPr>
        <p:txBody>
          <a:bodyPr/>
          <a:lstStyle/>
          <a:p>
            <a:pPr algn="ctr">
              <a:defRPr/>
            </a:pPr>
            <a:r>
              <a:rPr lang="en-US" dirty="0" smtClean="0">
                <a:solidFill>
                  <a:srgbClr val="000090"/>
                </a:solidFill>
              </a:rPr>
              <a:t> </a:t>
            </a:r>
            <a:r>
              <a:rPr lang="en-US" b="1" dirty="0" smtClean="0">
                <a:solidFill>
                  <a:srgbClr val="000090"/>
                </a:solidFill>
              </a:rPr>
              <a:t>“Big Fixes” for Climate</a:t>
            </a:r>
            <a:br>
              <a:rPr lang="en-US" b="1" dirty="0" smtClean="0">
                <a:solidFill>
                  <a:srgbClr val="000090"/>
                </a:solidFill>
              </a:rPr>
            </a:br>
            <a:r>
              <a:rPr lang="en-US" sz="2400" i="0" dirty="0" smtClean="0">
                <a:solidFill>
                  <a:srgbClr val="000090"/>
                </a:solidFill>
              </a:rPr>
              <a:t>UCAR Quarterly , Fall 2006</a:t>
            </a:r>
            <a:endParaRPr lang="en-US" sz="2400" i="0" dirty="0">
              <a:solidFill>
                <a:srgbClr val="000090"/>
              </a:solidFill>
            </a:endParaRPr>
          </a:p>
        </p:txBody>
      </p:sp>
      <p:sp>
        <p:nvSpPr>
          <p:cNvPr id="3" name="Content Placeholder 2"/>
          <p:cNvSpPr>
            <a:spLocks noGrp="1"/>
          </p:cNvSpPr>
          <p:nvPr>
            <p:ph idx="1"/>
          </p:nvPr>
        </p:nvSpPr>
        <p:spPr>
          <a:xfrm>
            <a:off x="634933" y="2743200"/>
            <a:ext cx="8356667" cy="4114800"/>
          </a:xfrm>
        </p:spPr>
        <p:txBody>
          <a:bodyPr>
            <a:normAutofit/>
          </a:bodyPr>
          <a:lstStyle/>
          <a:p>
            <a:pPr>
              <a:buFont typeface="Wingdings" pitchFamily="-112" charset="2"/>
              <a:buChar char=""/>
              <a:defRPr/>
            </a:pPr>
            <a:r>
              <a:rPr lang="en-US" sz="2400" dirty="0" smtClean="0">
                <a:solidFill>
                  <a:srgbClr val="708F24"/>
                </a:solidFill>
              </a:rPr>
              <a:t>Sprinkle iron dust in the polar oceans</a:t>
            </a:r>
          </a:p>
          <a:p>
            <a:pPr>
              <a:buFont typeface="Wingdings" pitchFamily="-112" charset="2"/>
              <a:buChar char=""/>
              <a:defRPr/>
            </a:pPr>
            <a:r>
              <a:rPr lang="en-US" sz="2400" dirty="0" smtClean="0">
                <a:solidFill>
                  <a:srgbClr val="708F24"/>
                </a:solidFill>
              </a:rPr>
              <a:t>Inject large amounts of sulfate aerosol into the stratosphere</a:t>
            </a:r>
          </a:p>
          <a:p>
            <a:pPr>
              <a:buFont typeface="Wingdings" pitchFamily="-112" charset="2"/>
              <a:buChar char=""/>
              <a:defRPr/>
            </a:pPr>
            <a:r>
              <a:rPr lang="en-US" sz="2400" dirty="0" smtClean="0">
                <a:solidFill>
                  <a:srgbClr val="708F24"/>
                </a:solidFill>
              </a:rPr>
              <a:t>Launch saltwater spray to modify marine stratus clouds</a:t>
            </a:r>
          </a:p>
          <a:p>
            <a:pPr>
              <a:buFont typeface="Wingdings" pitchFamily="-112" charset="2"/>
              <a:buChar char=""/>
              <a:defRPr/>
            </a:pPr>
            <a:r>
              <a:rPr lang="en-US" sz="2400" dirty="0" smtClean="0">
                <a:solidFill>
                  <a:srgbClr val="708F24"/>
                </a:solidFill>
              </a:rPr>
              <a:t>Position 16,000,000,000,000 transparent, sunlight-refracting shades that would be deployed at the inner </a:t>
            </a:r>
            <a:r>
              <a:rPr lang="en-US" sz="2400" dirty="0" err="1" smtClean="0">
                <a:solidFill>
                  <a:srgbClr val="708F24"/>
                </a:solidFill>
              </a:rPr>
              <a:t>Lagrangian</a:t>
            </a:r>
            <a:r>
              <a:rPr lang="en-US" sz="2400" dirty="0" smtClean="0">
                <a:solidFill>
                  <a:srgbClr val="708F24"/>
                </a:solidFill>
              </a:rPr>
              <a:t> point of gravitational balance, about 1.5 million km from Earth toward the Sun. 20 launchers would each need to loft 800,000 screens every five minutes for ten years. </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3"/>
          <p:cNvPicPr>
            <a:picLocks noChangeAspect="1"/>
          </p:cNvPicPr>
          <p:nvPr/>
        </p:nvPicPr>
        <p:blipFill>
          <a:blip r:embed="rId2"/>
          <a:srcRect/>
          <a:stretch>
            <a:fillRect/>
          </a:stretch>
        </p:blipFill>
        <p:spPr bwMode="auto">
          <a:xfrm>
            <a:off x="0" y="0"/>
            <a:ext cx="9144000" cy="6400800"/>
          </a:xfrm>
          <a:prstGeom prst="rect">
            <a:avLst/>
          </a:prstGeom>
          <a:noFill/>
          <a:ln w="9525">
            <a:noFill/>
            <a:miter lim="800000"/>
            <a:headEnd/>
            <a:tailEnd/>
          </a:ln>
        </p:spPr>
      </p:pic>
      <p:sp>
        <p:nvSpPr>
          <p:cNvPr id="118787" name="TextBox 4"/>
          <p:cNvSpPr txBox="1">
            <a:spLocks noChangeArrowheads="1"/>
          </p:cNvSpPr>
          <p:nvPr/>
        </p:nvSpPr>
        <p:spPr bwMode="auto">
          <a:xfrm>
            <a:off x="5943600" y="6096000"/>
            <a:ext cx="3200400" cy="307975"/>
          </a:xfrm>
          <a:prstGeom prst="rect">
            <a:avLst/>
          </a:prstGeom>
          <a:noFill/>
          <a:ln w="9525">
            <a:noFill/>
            <a:miter lim="800000"/>
            <a:headEnd/>
            <a:tailEnd/>
          </a:ln>
        </p:spPr>
        <p:txBody>
          <a:bodyPr>
            <a:prstTxWarp prst="textNoShape">
              <a:avLst/>
            </a:prstTxWarp>
            <a:spAutoFit/>
          </a:bodyPr>
          <a:lstStyle/>
          <a:p>
            <a:r>
              <a:rPr lang="en-US" sz="1400" i="1">
                <a:solidFill>
                  <a:schemeClr val="bg1"/>
                </a:solidFill>
              </a:rPr>
              <a:t>Illustration courtesy John MacNeill</a:t>
            </a:r>
            <a:endParaRPr lang="en-US" sz="140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p:cNvPicPr>
            <a:picLocks noChangeAspect="1"/>
          </p:cNvPicPr>
          <p:nvPr/>
        </p:nvPicPr>
        <p:blipFill>
          <a:blip r:embed="rId2"/>
          <a:srcRect/>
          <a:stretch>
            <a:fillRect/>
          </a:stretch>
        </p:blipFill>
        <p:spPr bwMode="auto">
          <a:xfrm>
            <a:off x="0" y="1174130"/>
            <a:ext cx="5541235" cy="5683870"/>
          </a:xfrm>
          <a:prstGeom prst="rect">
            <a:avLst/>
          </a:prstGeom>
          <a:noFill/>
          <a:ln w="9525">
            <a:noFill/>
            <a:miter lim="800000"/>
            <a:headEnd/>
            <a:tailEnd/>
          </a:ln>
        </p:spPr>
      </p:pic>
      <p:sp>
        <p:nvSpPr>
          <p:cNvPr id="119811" name="TextBox 4"/>
          <p:cNvSpPr txBox="1">
            <a:spLocks noChangeArrowheads="1"/>
          </p:cNvSpPr>
          <p:nvPr/>
        </p:nvSpPr>
        <p:spPr bwMode="auto">
          <a:xfrm>
            <a:off x="5849082" y="2405062"/>
            <a:ext cx="3142518" cy="4093428"/>
          </a:xfrm>
          <a:prstGeom prst="rect">
            <a:avLst/>
          </a:prstGeom>
          <a:noFill/>
          <a:ln w="9525">
            <a:noFill/>
            <a:miter lim="800000"/>
            <a:headEnd/>
            <a:tailEnd/>
          </a:ln>
        </p:spPr>
        <p:txBody>
          <a:bodyPr wrap="square">
            <a:prstTxWarp prst="textNoShape">
              <a:avLst/>
            </a:prstTxWarp>
            <a:spAutoFit/>
          </a:bodyPr>
          <a:lstStyle/>
          <a:p>
            <a:r>
              <a:rPr lang="en-US" sz="2000" i="1" dirty="0">
                <a:solidFill>
                  <a:srgbClr val="708F24"/>
                </a:solidFill>
              </a:rPr>
              <a:t>A few of the 16 trillion sunlight-refracting shades proposed for deployment. Each mirror would span less than a square meter. The use of refraction rather than reflection would diminish sunlight-induced pressure from that would otherwise shift the shades' orbit. (Image courtesy of Roger Angel, UA Steward Observatory.)</a:t>
            </a:r>
            <a:endParaRPr lang="en-US" sz="2000" dirty="0">
              <a:solidFill>
                <a:srgbClr val="708F24"/>
              </a:solidFill>
            </a:endParaRPr>
          </a:p>
        </p:txBody>
      </p:sp>
      <p:sp>
        <p:nvSpPr>
          <p:cNvPr id="119812" name="TextBox 5"/>
          <p:cNvSpPr txBox="1">
            <a:spLocks noChangeArrowheads="1"/>
          </p:cNvSpPr>
          <p:nvPr/>
        </p:nvSpPr>
        <p:spPr bwMode="auto">
          <a:xfrm>
            <a:off x="5562600" y="1174130"/>
            <a:ext cx="3581400" cy="523220"/>
          </a:xfrm>
          <a:prstGeom prst="rect">
            <a:avLst/>
          </a:prstGeom>
          <a:noFill/>
          <a:ln w="9525">
            <a:noFill/>
            <a:miter lim="800000"/>
            <a:headEnd/>
            <a:tailEnd/>
          </a:ln>
        </p:spPr>
        <p:txBody>
          <a:bodyPr wrap="square">
            <a:prstTxWarp prst="textNoShape">
              <a:avLst/>
            </a:prstTxWarp>
            <a:spAutoFit/>
          </a:bodyPr>
          <a:lstStyle/>
          <a:p>
            <a:pPr algn="ctr"/>
            <a:r>
              <a:rPr lang="en-US" sz="2800" b="1" dirty="0">
                <a:solidFill>
                  <a:srgbClr val="0067AC"/>
                </a:solidFill>
              </a:rPr>
              <a:t>Big Fixes for Climate </a:t>
            </a:r>
          </a:p>
        </p:txBody>
      </p:sp>
      <p:sp>
        <p:nvSpPr>
          <p:cNvPr id="119813" name="TextBox 6"/>
          <p:cNvSpPr txBox="1">
            <a:spLocks noChangeArrowheads="1"/>
          </p:cNvSpPr>
          <p:nvPr/>
        </p:nvSpPr>
        <p:spPr bwMode="auto">
          <a:xfrm>
            <a:off x="5562600" y="1758731"/>
            <a:ext cx="3429000" cy="646331"/>
          </a:xfrm>
          <a:prstGeom prst="rect">
            <a:avLst/>
          </a:prstGeom>
          <a:noFill/>
          <a:ln w="9525">
            <a:noFill/>
            <a:miter lim="800000"/>
            <a:headEnd/>
            <a:tailEnd/>
          </a:ln>
        </p:spPr>
        <p:txBody>
          <a:bodyPr wrap="square">
            <a:prstTxWarp prst="textNoShape">
              <a:avLst/>
            </a:prstTxWarp>
            <a:spAutoFit/>
          </a:bodyPr>
          <a:lstStyle/>
          <a:p>
            <a:pPr algn="ctr"/>
            <a:r>
              <a:rPr lang="en-US" b="1" dirty="0">
                <a:solidFill>
                  <a:srgbClr val="0067AC"/>
                </a:solidFill>
              </a:rPr>
              <a:t>UCAR Quarterly </a:t>
            </a:r>
          </a:p>
          <a:p>
            <a:pPr algn="ctr"/>
            <a:r>
              <a:rPr lang="en-US" b="1" dirty="0">
                <a:solidFill>
                  <a:srgbClr val="0067AC"/>
                </a:solidFill>
              </a:rPr>
              <a:t>Fall 2006</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993059"/>
            <a:ext cx="9144000" cy="1143000"/>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2743200"/>
            <a:ext cx="8377430" cy="4114800"/>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and human health will occur for temperature increases above 2</a:t>
            </a:r>
            <a:r>
              <a:rPr lang="en-US" sz="2000" baseline="30000" dirty="0" smtClean="0">
                <a:solidFill>
                  <a:srgbClr val="708F24"/>
                </a:solidFill>
              </a:rPr>
              <a:t>o</a:t>
            </a:r>
            <a:r>
              <a:rPr lang="en-US" sz="2000" dirty="0" smtClean="0">
                <a:solidFill>
                  <a:srgbClr val="708F24"/>
                </a:solidFill>
              </a:rPr>
              <a:t>C</a:t>
            </a:r>
          </a:p>
          <a:p>
            <a:pPr>
              <a:buFont typeface="Wingdings" pitchFamily="-112" charset="2"/>
              <a:buChar char=""/>
              <a:defRPr/>
            </a:pPr>
            <a:r>
              <a:rPr lang="en-US" sz="2000" dirty="0" smtClean="0">
                <a:solidFill>
                  <a:srgbClr val="708F24"/>
                </a:solidFill>
              </a:rPr>
              <a:t>“Big Fixes” have big negative side effects</a:t>
            </a:r>
          </a:p>
          <a:p>
            <a:pPr>
              <a:buFont typeface="Wingdings" pitchFamily="-112" charset="2"/>
              <a:buChar char=""/>
              <a:defRPr/>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2908</Words>
  <Application>Microsoft Macintosh PowerPoint</Application>
  <PresentationFormat>On-screen Show (4:3)</PresentationFormat>
  <Paragraphs>462</Paragraphs>
  <Slides>89</Slides>
  <Notes>25</Notes>
  <HiddenSlides>0</HiddenSlides>
  <MMClips>0</MMClips>
  <ScaleCrop>false</ScaleCrop>
  <HeadingPairs>
    <vt:vector size="8" baseType="variant">
      <vt:variant>
        <vt:lpstr>Theme</vt:lpstr>
      </vt:variant>
      <vt:variant>
        <vt:i4>1</vt:i4>
      </vt:variant>
      <vt:variant>
        <vt:lpstr>Links</vt:lpstr>
      </vt:variant>
      <vt:variant>
        <vt:i4>8</vt:i4>
      </vt:variant>
      <vt:variant>
        <vt:lpstr>Embedded OLE Servers</vt:lpstr>
      </vt:variant>
      <vt:variant>
        <vt:i4>1</vt:i4>
      </vt:variant>
      <vt:variant>
        <vt:lpstr>Slide Titles</vt:lpstr>
      </vt:variant>
      <vt:variant>
        <vt:i4>89</vt:i4>
      </vt:variant>
    </vt:vector>
  </HeadingPairs>
  <TitlesOfParts>
    <vt:vector size="99" baseType="lpstr">
      <vt:lpstr>Office Theme</vt:lpstr>
      <vt:lpstr>???</vt:lpstr>
      <vt:lpstr>???</vt:lpstr>
      <vt:lpstr>???</vt:lpstr>
      <vt:lpstr>???</vt:lpstr>
      <vt:lpstr>???</vt:lpstr>
      <vt:lpstr>???</vt:lpstr>
      <vt:lpstr>???</vt:lpstr>
      <vt:lpstr>???</vt:lpstr>
      <vt:lpstr>Bitmap Image</vt:lpstr>
      <vt:lpstr>PowerPoint Presentation</vt:lpstr>
      <vt:lpstr>Global Environmental Change:   Technology and the Future of Planet Earth</vt:lpstr>
      <vt:lpstr> Climate change is one of the most important issues facing humanity </vt:lpstr>
      <vt:lpstr>Outline</vt:lpstr>
      <vt:lpstr>PowerPoint Presentation</vt:lpstr>
      <vt:lpstr>PowerPoint Presentation</vt:lpstr>
      <vt:lpstr>Temperature Changes are Not  Uniform Around the Globe</vt:lpstr>
      <vt:lpstr>U.S. Temperature Trends</vt:lpstr>
      <vt:lpstr>Conditions today are unusual in the context of the last 2,000 years …</vt:lpstr>
      <vt:lpstr>Why does the Earth warm? 1. Natural causes</vt:lpstr>
      <vt:lpstr>Why does the Earth warm? 2. Human causes</vt:lpstr>
      <vt:lpstr>Natural factors affect climate</vt:lpstr>
      <vt:lpstr>PowerPoint Presentation</vt:lpstr>
      <vt:lpstr>PowerPoint Presentation</vt:lpstr>
      <vt:lpstr>PowerPoint Presentation</vt:lpstr>
      <vt:lpstr>PowerPoint Presentation</vt:lpstr>
      <vt:lpstr>PowerPoint Presentation</vt:lpstr>
      <vt:lpstr>PowerPoint Presentation</vt:lpstr>
      <vt:lpstr>We have Moved Outside the Range of Historical Variation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Change in Precipitation: 2081-2099 </vt:lpstr>
      <vt:lpstr>Extreme weather events become more common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Summer (JJA) Cloud Cover, Des Moines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Iowa Agricultural Producers’ Adaptations to Climate Change </vt:lpstr>
      <vt:lpstr>Why Small Changes in Rainfall Produce Much More Flooding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Stabilization Profiles</vt:lpstr>
      <vt:lpstr>Long-Term Stabilization Profiles</vt:lpstr>
      <vt:lpstr> “Big Fixes” for Climate UCAR Quarterly , Fall 2006</vt:lpstr>
      <vt:lpstr>PowerPoint Presentation</vt:lpstr>
      <vt:lpstr>PowerPoint Presentation</vt:lpstr>
      <vt:lpstr>Summary</vt:lpstr>
      <vt:lpstr>For More Information</vt:lpstr>
    </vt:vector>
  </TitlesOfParts>
  <Company>Iowa State University - ECM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46</cp:revision>
  <dcterms:created xsi:type="dcterms:W3CDTF">2010-08-25T22:49:17Z</dcterms:created>
  <dcterms:modified xsi:type="dcterms:W3CDTF">2011-09-13T22:01:55Z</dcterms:modified>
</cp:coreProperties>
</file>